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Lst>
  <p:notesMasterIdLst>
    <p:notesMasterId r:id="rId37"/>
  </p:notesMasterIdLst>
  <p:handoutMasterIdLst>
    <p:handoutMasterId r:id="rId38"/>
  </p:handoutMasterIdLst>
  <p:sldIdLst>
    <p:sldId id="256" r:id="rId5"/>
    <p:sldId id="258" r:id="rId6"/>
    <p:sldId id="329" r:id="rId7"/>
    <p:sldId id="330" r:id="rId8"/>
    <p:sldId id="305" r:id="rId9"/>
    <p:sldId id="336" r:id="rId10"/>
    <p:sldId id="331" r:id="rId11"/>
    <p:sldId id="332" r:id="rId12"/>
    <p:sldId id="333" r:id="rId13"/>
    <p:sldId id="260" r:id="rId14"/>
    <p:sldId id="306" r:id="rId15"/>
    <p:sldId id="263" r:id="rId16"/>
    <p:sldId id="266" r:id="rId17"/>
    <p:sldId id="269" r:id="rId18"/>
    <p:sldId id="337" r:id="rId19"/>
    <p:sldId id="271" r:id="rId20"/>
    <p:sldId id="326" r:id="rId21"/>
    <p:sldId id="272" r:id="rId22"/>
    <p:sldId id="273" r:id="rId23"/>
    <p:sldId id="275" r:id="rId24"/>
    <p:sldId id="304" r:id="rId25"/>
    <p:sldId id="277" r:id="rId26"/>
    <p:sldId id="338" r:id="rId27"/>
    <p:sldId id="282" r:id="rId28"/>
    <p:sldId id="339" r:id="rId29"/>
    <p:sldId id="340" r:id="rId30"/>
    <p:sldId id="291" r:id="rId31"/>
    <p:sldId id="341" r:id="rId32"/>
    <p:sldId id="292" r:id="rId33"/>
    <p:sldId id="298" r:id="rId34"/>
    <p:sldId id="294" r:id="rId35"/>
    <p:sldId id="299" r:id="rId36"/>
  </p:sldIdLst>
  <p:sldSz cx="9144000" cy="6858000" type="screen4x3"/>
  <p:notesSz cx="7010400" cy="92964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76577" autoAdjust="0"/>
  </p:normalViewPr>
  <p:slideViewPr>
    <p:cSldViewPr>
      <p:cViewPr varScale="1">
        <p:scale>
          <a:sx n="64" d="100"/>
          <a:sy n="64" d="100"/>
        </p:scale>
        <p:origin x="1488"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4"/>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Overall!$A$1:$B$10</c:f>
              <c:multiLvlStrCache>
                <c:ptCount val="10"/>
                <c:lvl>
                  <c:pt idx="0">
                    <c:v>.1200(g)(8)</c:v>
                  </c:pt>
                  <c:pt idx="1">
                    <c:v>.151(c)  </c:v>
                  </c:pt>
                  <c:pt idx="2">
                    <c:v>.134(c)(1)</c:v>
                  </c:pt>
                  <c:pt idx="3">
                    <c:v>.212(a)(3)(ii)</c:v>
                  </c:pt>
                  <c:pt idx="4">
                    <c:v>.134(e)(1)</c:v>
                  </c:pt>
                  <c:pt idx="5">
                    <c:v>.178(l)(1)(i)</c:v>
                  </c:pt>
                  <c:pt idx="6">
                    <c:v>.147(c)(4)(i)</c:v>
                  </c:pt>
                  <c:pt idx="7">
                    <c:v>.1200(h)(1)</c:v>
                  </c:pt>
                  <c:pt idx="8">
                    <c:v>.212(a)(1)</c:v>
                  </c:pt>
                  <c:pt idx="9">
                    <c:v>.1200(e)(1)</c:v>
                  </c:pt>
                </c:lvl>
                <c:lvl>
                  <c:pt idx="0">
                    <c:v>Z</c:v>
                  </c:pt>
                  <c:pt idx="1">
                    <c:v>K</c:v>
                  </c:pt>
                  <c:pt idx="2">
                    <c:v>I</c:v>
                  </c:pt>
                  <c:pt idx="3">
                    <c:v>O</c:v>
                  </c:pt>
                  <c:pt idx="4">
                    <c:v>I</c:v>
                  </c:pt>
                  <c:pt idx="5">
                    <c:v>N</c:v>
                  </c:pt>
                  <c:pt idx="6">
                    <c:v>J</c:v>
                  </c:pt>
                  <c:pt idx="7">
                    <c:v>Z</c:v>
                  </c:pt>
                  <c:pt idx="8">
                    <c:v>O</c:v>
                  </c:pt>
                  <c:pt idx="9">
                    <c:v>Z </c:v>
                  </c:pt>
                </c:lvl>
              </c:multiLvlStrCache>
            </c:multiLvlStrRef>
          </c:cat>
          <c:val>
            <c:numRef>
              <c:f>Overall!$C$1:$C$10</c:f>
              <c:numCache>
                <c:formatCode>General</c:formatCode>
                <c:ptCount val="10"/>
                <c:pt idx="0">
                  <c:v>463</c:v>
                </c:pt>
                <c:pt idx="1">
                  <c:v>494</c:v>
                </c:pt>
                <c:pt idx="2">
                  <c:v>499</c:v>
                </c:pt>
                <c:pt idx="3">
                  <c:v>614</c:v>
                </c:pt>
                <c:pt idx="4">
                  <c:v>614</c:v>
                </c:pt>
                <c:pt idx="5">
                  <c:v>615</c:v>
                </c:pt>
                <c:pt idx="6">
                  <c:v>643</c:v>
                </c:pt>
                <c:pt idx="7" formatCode="#,##0">
                  <c:v>1442</c:v>
                </c:pt>
                <c:pt idx="8" formatCode="#,##0">
                  <c:v>1481</c:v>
                </c:pt>
                <c:pt idx="9" formatCode="#,##0">
                  <c:v>1831</c:v>
                </c:pt>
              </c:numCache>
            </c:numRef>
          </c:val>
          <c:extLst>
            <c:ext xmlns:c16="http://schemas.microsoft.com/office/drawing/2014/chart" uri="{C3380CC4-5D6E-409C-BE32-E72D297353CC}">
              <c16:uniqueId val="{00000000-BA3A-4E09-B816-C74F57CFFD04}"/>
            </c:ext>
          </c:extLst>
        </c:ser>
        <c:dLbls>
          <c:dLblPos val="outEnd"/>
          <c:showLegendKey val="0"/>
          <c:showVal val="1"/>
          <c:showCatName val="0"/>
          <c:showSerName val="0"/>
          <c:showPercent val="0"/>
          <c:showBubbleSize val="0"/>
        </c:dLbls>
        <c:gapWidth val="150"/>
        <c:axId val="167684096"/>
        <c:axId val="35770880"/>
      </c:barChart>
      <c:catAx>
        <c:axId val="167684096"/>
        <c:scaling>
          <c:orientation val="minMax"/>
        </c:scaling>
        <c:delete val="0"/>
        <c:axPos val="l"/>
        <c:numFmt formatCode="General" sourceLinked="0"/>
        <c:majorTickMark val="out"/>
        <c:minorTickMark val="none"/>
        <c:tickLblPos val="nextTo"/>
        <c:txPr>
          <a:bodyPr/>
          <a:lstStyle/>
          <a:p>
            <a:pPr>
              <a:defRPr sz="1200"/>
            </a:pPr>
            <a:endParaRPr lang="en-US"/>
          </a:p>
        </c:txPr>
        <c:crossAx val="35770880"/>
        <c:crosses val="autoZero"/>
        <c:auto val="1"/>
        <c:lblAlgn val="ctr"/>
        <c:lblOffset val="100"/>
        <c:noMultiLvlLbl val="0"/>
      </c:catAx>
      <c:valAx>
        <c:axId val="35770880"/>
        <c:scaling>
          <c:orientation val="minMax"/>
        </c:scaling>
        <c:delete val="1"/>
        <c:axPos val="b"/>
        <c:numFmt formatCode="General" sourceLinked="1"/>
        <c:majorTickMark val="out"/>
        <c:minorTickMark val="none"/>
        <c:tickLblPos val="nextTo"/>
        <c:crossAx val="1676840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4"/>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'Subpart Z'!$A$1:$A$5</c:f>
              <c:strCache>
                <c:ptCount val="5"/>
                <c:pt idx="0">
                  <c:v>1200(h)(3)(iv)</c:v>
                </c:pt>
                <c:pt idx="1">
                  <c:v>1200(g)(1)</c:v>
                </c:pt>
                <c:pt idx="2">
                  <c:v>1200(g)(8)</c:v>
                </c:pt>
                <c:pt idx="3">
                  <c:v>1200(h)(1)</c:v>
                </c:pt>
                <c:pt idx="4">
                  <c:v>1200(e)(1)</c:v>
                </c:pt>
              </c:strCache>
            </c:strRef>
          </c:cat>
          <c:val>
            <c:numRef>
              <c:f>'Subpart Z'!$B$1:$B$5</c:f>
              <c:numCache>
                <c:formatCode>General</c:formatCode>
                <c:ptCount val="5"/>
                <c:pt idx="0">
                  <c:v>335</c:v>
                </c:pt>
                <c:pt idx="1">
                  <c:v>384</c:v>
                </c:pt>
                <c:pt idx="2">
                  <c:v>463</c:v>
                </c:pt>
                <c:pt idx="3">
                  <c:v>1442</c:v>
                </c:pt>
                <c:pt idx="4">
                  <c:v>1831</c:v>
                </c:pt>
              </c:numCache>
            </c:numRef>
          </c:val>
          <c:extLst>
            <c:ext xmlns:c16="http://schemas.microsoft.com/office/drawing/2014/chart" uri="{C3380CC4-5D6E-409C-BE32-E72D297353CC}">
              <c16:uniqueId val="{00000000-836A-4BE6-9461-86935FF11DD3}"/>
            </c:ext>
          </c:extLst>
        </c:ser>
        <c:dLbls>
          <c:dLblPos val="outEnd"/>
          <c:showLegendKey val="0"/>
          <c:showVal val="1"/>
          <c:showCatName val="0"/>
          <c:showSerName val="0"/>
          <c:showPercent val="0"/>
          <c:showBubbleSize val="0"/>
        </c:dLbls>
        <c:gapWidth val="150"/>
        <c:axId val="189572608"/>
        <c:axId val="189495488"/>
      </c:barChart>
      <c:catAx>
        <c:axId val="189572608"/>
        <c:scaling>
          <c:orientation val="minMax"/>
        </c:scaling>
        <c:delete val="0"/>
        <c:axPos val="l"/>
        <c:numFmt formatCode="General" sourceLinked="0"/>
        <c:majorTickMark val="out"/>
        <c:minorTickMark val="none"/>
        <c:tickLblPos val="nextTo"/>
        <c:txPr>
          <a:bodyPr/>
          <a:lstStyle/>
          <a:p>
            <a:pPr>
              <a:defRPr sz="1200"/>
            </a:pPr>
            <a:endParaRPr lang="en-US"/>
          </a:p>
        </c:txPr>
        <c:crossAx val="189495488"/>
        <c:crosses val="autoZero"/>
        <c:auto val="1"/>
        <c:lblAlgn val="ctr"/>
        <c:lblOffset val="100"/>
        <c:noMultiLvlLbl val="0"/>
      </c:catAx>
      <c:valAx>
        <c:axId val="189495488"/>
        <c:scaling>
          <c:orientation val="minMax"/>
        </c:scaling>
        <c:delete val="1"/>
        <c:axPos val="b"/>
        <c:numFmt formatCode="General" sourceLinked="1"/>
        <c:majorTickMark val="out"/>
        <c:minorTickMark val="none"/>
        <c:tickLblPos val="nextTo"/>
        <c:crossAx val="18957260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E81D11-167A-4173-A34F-F11D38A2A8F2}" type="datetimeFigureOut">
              <a:rPr lang="en-US" smtClean="0"/>
              <a:t>1/25/2018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9BBE70B-432E-4443-B520-A87DF58BA504}" type="slidenum">
              <a:rPr lang="en-US" smtClean="0"/>
              <a:t>‹#›</a:t>
            </a:fld>
            <a:endParaRPr lang="en-US" dirty="0"/>
          </a:p>
        </p:txBody>
      </p:sp>
    </p:spTree>
    <p:extLst>
      <p:ext uri="{BB962C8B-B14F-4D97-AF65-F5344CB8AC3E}">
        <p14:creationId xmlns:p14="http://schemas.microsoft.com/office/powerpoint/2010/main" val="3671751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66ADED-86E6-4A4B-8E71-3B579D9331FA}" type="datetimeFigureOut">
              <a:rPr lang="en-US" smtClean="0"/>
              <a:t>1/25/2018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5226EF-40D4-46A0-9337-21FE7B2F63B3}" type="slidenum">
              <a:rPr lang="en-US" smtClean="0"/>
              <a:t>‹#›</a:t>
            </a:fld>
            <a:endParaRPr lang="en-US" dirty="0"/>
          </a:p>
        </p:txBody>
      </p:sp>
    </p:spTree>
    <p:extLst>
      <p:ext uri="{BB962C8B-B14F-4D97-AF65-F5344CB8AC3E}">
        <p14:creationId xmlns:p14="http://schemas.microsoft.com/office/powerpoint/2010/main" val="316128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ree-training.com/osha/hazcom/Hhaz/Def73.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free-training.com/osha/hazcom/Hhaz/Def74.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fpa.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More than 30 million workers are potentially exposed to one or more chemical hazards on a daily basis. Exposure to hazardous chemicals is one of the most serious threats facing American workers today. There are an estimated 650,000 existing hazardous chemical products and hundreds of new ones being introduced annually. </a:t>
            </a:r>
          </a:p>
          <a:p>
            <a:r>
              <a:rPr lang="en-US" sz="1200" dirty="0">
                <a:effectLst/>
              </a:rPr>
              <a:t>Chemical exposure may cause or contribute to many serious health effects such as heart ailments, central nervous system damage, kidney and lung damage, cancer, burns and rashes. </a:t>
            </a:r>
          </a:p>
          <a:p>
            <a:r>
              <a:rPr lang="en-US" sz="1200" dirty="0">
                <a:effectLst/>
              </a:rPr>
              <a:t>Some chemicals may also be safety hazards and have the potential to cause fires, explosions or other serious accidents.</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1</a:t>
            </a:fld>
            <a:endParaRPr lang="en-US" dirty="0"/>
          </a:p>
        </p:txBody>
      </p:sp>
    </p:spTree>
    <p:extLst>
      <p:ext uri="{BB962C8B-B14F-4D97-AF65-F5344CB8AC3E}">
        <p14:creationId xmlns:p14="http://schemas.microsoft.com/office/powerpoint/2010/main" val="99409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OSHA now considers flammable to be at a flashpoint at or below 199.4</a:t>
            </a:r>
            <a:r>
              <a:rPr lang="en-US" dirty="0">
                <a:latin typeface="Times New Roman" panose="02020603050405020304" pitchFamily="18" charset="0"/>
              </a:rPr>
              <a:t>°</a:t>
            </a:r>
            <a:r>
              <a:rPr lang="en-US" dirty="0">
                <a:latin typeface="Calibri" panose="020F0502020204030204" pitchFamily="34" charset="0"/>
              </a:rPr>
              <a:t>F</a:t>
            </a:r>
            <a:endParaRPr lang="en-US" dirty="0"/>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11</a:t>
            </a:fld>
            <a:endParaRPr lang="en-US" dirty="0"/>
          </a:p>
        </p:txBody>
      </p:sp>
    </p:spTree>
    <p:extLst>
      <p:ext uri="{BB962C8B-B14F-4D97-AF65-F5344CB8AC3E}">
        <p14:creationId xmlns:p14="http://schemas.microsoft.com/office/powerpoint/2010/main" val="27563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One type of physical hazard is fire. If you see this fire symbol on a chemical container, it means the product can catch on fire and burn easily. Therefore, it is very important to avoid sources of ignition such as sparks and open flames when working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Flammables</a:t>
            </a:r>
            <a:r>
              <a:rPr lang="en-US" sz="1200" dirty="0">
                <a:solidFill>
                  <a:srgbClr val="FF0000"/>
                </a:solidFill>
              </a:rPr>
              <a:t> </a:t>
            </a:r>
            <a:r>
              <a:rPr lang="en-US" sz="1200" dirty="0"/>
              <a:t>have a flashpoint &lt;199.4 degrees Fahrenheit. </a:t>
            </a:r>
            <a:r>
              <a:rPr lang="en-US" sz="1200" b="1" i="1" dirty="0"/>
              <a:t>Note: OSHA has expanded the flammables definition when they revised the HazCom standard in 2012. They also removed the use of the term combustible.</a:t>
            </a:r>
            <a:r>
              <a:rPr lang="en-US" sz="1200" b="1" dirty="0"/>
              <a:t> </a:t>
            </a:r>
            <a:r>
              <a:rPr lang="en-US" sz="1200" b="1" dirty="0">
                <a:solidFill>
                  <a:srgbClr val="FF0000"/>
                </a:solidFill>
              </a:rPr>
              <a:t>Flashpoint</a:t>
            </a:r>
            <a:r>
              <a:rPr lang="en-US" sz="1200" dirty="0"/>
              <a:t>- minimum temperature at which liquid gives off enough vapor within a test vessel in sufficient concentration to form an ignitable mixture. </a:t>
            </a:r>
          </a:p>
          <a:p>
            <a:pPr marL="0" indent="0">
              <a:buNone/>
            </a:pPr>
            <a:r>
              <a:rPr lang="en-US" dirty="0">
                <a:effectLst/>
              </a:rPr>
              <a:t>Some chemicals are hazardous because of their ability to rapidly release large amounts of energy. </a:t>
            </a:r>
          </a:p>
          <a:p>
            <a:pPr lvl="1"/>
            <a:r>
              <a:rPr lang="en-US" dirty="0">
                <a:effectLst/>
              </a:rPr>
              <a:t>For example, this symbol identifies a material that is an </a:t>
            </a:r>
            <a:r>
              <a:rPr lang="en-US" b="1" dirty="0"/>
              <a:t>explosion </a:t>
            </a:r>
            <a:r>
              <a:rPr lang="en-US" dirty="0">
                <a:effectLst/>
              </a:rPr>
              <a:t>hazard. Explosive materials can suddenly, almost instantaneously, release pressure, gas and heat when subjected to sudden shock, pressure or high temperature. </a:t>
            </a:r>
          </a:p>
          <a:p>
            <a:pPr marL="0" indent="0">
              <a:buNone/>
            </a:pPr>
            <a:endParaRPr lang="en-US" dirty="0">
              <a:effectLst/>
            </a:endParaRPr>
          </a:p>
          <a:p>
            <a:pPr marL="0" indent="0">
              <a:buNone/>
            </a:pPr>
            <a:r>
              <a:rPr lang="en-US" dirty="0">
                <a:effectLst/>
              </a:rPr>
              <a:t>Other materials may become dangerous when mixed with water, air or other chemicals. These are classified as</a:t>
            </a:r>
            <a:r>
              <a:rPr lang="en-US" dirty="0"/>
              <a:t> </a:t>
            </a:r>
            <a:r>
              <a:rPr lang="en-US" b="1" dirty="0"/>
              <a:t>reactives</a:t>
            </a:r>
            <a:r>
              <a:rPr lang="en-US" dirty="0"/>
              <a:t>. </a:t>
            </a:r>
            <a:r>
              <a:rPr lang="en-US" dirty="0">
                <a:effectLst/>
              </a:rPr>
              <a:t>One type of reactive material is </a:t>
            </a:r>
            <a:r>
              <a:rPr lang="en-US" b="1" dirty="0"/>
              <a:t>water reactive</a:t>
            </a:r>
            <a:r>
              <a:rPr lang="en-US" dirty="0">
                <a:effectLst/>
              </a:rPr>
              <a:t>, which reacts with water to release a gas that is either flammable or toxic. </a:t>
            </a:r>
          </a:p>
          <a:p>
            <a:endParaRPr lang="en-US" dirty="0">
              <a:effectLst/>
            </a:endParaRPr>
          </a:p>
          <a:p>
            <a:pPr marL="0" indent="0">
              <a:buNone/>
            </a:pPr>
            <a:r>
              <a:rPr lang="en-US" dirty="0">
                <a:effectLst/>
              </a:rPr>
              <a:t>Another type of reactive is an</a:t>
            </a:r>
            <a:r>
              <a:rPr lang="en-US" b="1" dirty="0">
                <a:effectLst/>
              </a:rPr>
              <a:t> </a:t>
            </a:r>
            <a:r>
              <a:rPr lang="en-US" b="1" dirty="0"/>
              <a:t>unstable reactive</a:t>
            </a:r>
            <a:r>
              <a:rPr lang="en-US" dirty="0">
                <a:effectLst/>
              </a:rPr>
              <a:t>, which is a chemical that can become self-reactive under conditions of shock, pressure or temperature. </a:t>
            </a:r>
          </a:p>
          <a:p>
            <a:pPr marL="0" indent="0">
              <a:buNone/>
            </a:pPr>
            <a:r>
              <a:rPr lang="en-US" b="1" dirty="0">
                <a:solidFill>
                  <a:srgbClr val="C00000"/>
                </a:solidFill>
                <a:effectLst/>
              </a:rPr>
              <a:t>Oxidizers </a:t>
            </a:r>
          </a:p>
          <a:p>
            <a:pPr marL="0" indent="0">
              <a:buNone/>
            </a:pPr>
            <a:endParaRPr lang="en-US" sz="2100" b="1" dirty="0"/>
          </a:p>
          <a:p>
            <a:pPr marL="0" indent="0">
              <a:buNone/>
            </a:pPr>
            <a:r>
              <a:rPr lang="en-US" b="1" dirty="0"/>
              <a:t>Oxidizers</a:t>
            </a:r>
            <a:r>
              <a:rPr lang="en-US" b="1" dirty="0">
                <a:effectLst/>
              </a:rPr>
              <a:t> </a:t>
            </a:r>
            <a:r>
              <a:rPr lang="en-US" dirty="0">
                <a:effectLst/>
              </a:rPr>
              <a:t>are agents which can promote or initiate combustion in other materials, and will be labeled with this symbol. Oxidizers act either by causing the fire itself, or by releasing oxygen or other gases which make a fire more likely.</a:t>
            </a:r>
          </a:p>
          <a:p>
            <a:pPr lvl="1"/>
            <a:r>
              <a:rPr lang="en-US" b="1" dirty="0">
                <a:effectLst/>
              </a:rPr>
              <a:t>Organic peroxide</a:t>
            </a:r>
            <a:r>
              <a:rPr lang="en-US" dirty="0">
                <a:effectLst/>
              </a:rPr>
              <a:t> is a type of oxidizer that is widely used in the chemical industry because of its reactive properties.</a:t>
            </a:r>
            <a:endParaRPr lang="en-US" sz="1200" dirty="0"/>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12</a:t>
            </a:fld>
            <a:endParaRPr lang="en-US" dirty="0"/>
          </a:p>
        </p:txBody>
      </p:sp>
    </p:spTree>
    <p:extLst>
      <p:ext uri="{BB962C8B-B14F-4D97-AF65-F5344CB8AC3E}">
        <p14:creationId xmlns:p14="http://schemas.microsoft.com/office/powerpoint/2010/main" val="355775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dirty="0">
                <a:hlinkClick r:id="rId3"/>
              </a:rPr>
              <a:t>Acute Health Hazards</a:t>
            </a:r>
            <a:r>
              <a:rPr lang="en-US" sz="1800" b="1" dirty="0">
                <a:effectLst/>
              </a:rPr>
              <a:t> </a:t>
            </a:r>
            <a:r>
              <a:rPr lang="en-US" sz="1800" dirty="0">
                <a:effectLst/>
              </a:rPr>
              <a:t>are those whose effects occur immediately or soon after you come in contact with them. </a:t>
            </a:r>
          </a:p>
          <a:p>
            <a:pPr lvl="1"/>
            <a:r>
              <a:rPr lang="en-US" sz="1500" dirty="0">
                <a:effectLst/>
              </a:rPr>
              <a:t>For example, you accidentally spill a strong acid on your hand. The acid will begin to burn your hand immediately. Or, you begin to work with a paint solvent in a closed area, and the fumes make you feel dizzy</a:t>
            </a:r>
          </a:p>
          <a:p>
            <a:pPr marL="0" indent="0">
              <a:buNone/>
            </a:pPr>
            <a:endParaRPr lang="en-US" sz="1900" b="1" dirty="0">
              <a:hlinkClick r:id="rId4"/>
            </a:endParaRPr>
          </a:p>
          <a:p>
            <a:pPr marL="0" indent="0">
              <a:buNone/>
            </a:pPr>
            <a:endParaRPr lang="en-US" sz="1900" b="1" dirty="0">
              <a:hlinkClick r:id="rId4"/>
            </a:endParaRPr>
          </a:p>
          <a:p>
            <a:pPr marL="0" indent="0">
              <a:buNone/>
            </a:pPr>
            <a:r>
              <a:rPr lang="en-US" sz="1900" b="1" dirty="0">
                <a:hlinkClick r:id="rId4"/>
              </a:rPr>
              <a:t>Chronic Health Hazards</a:t>
            </a:r>
            <a:r>
              <a:rPr lang="en-US" sz="1900" dirty="0">
                <a:effectLst/>
              </a:rPr>
              <a:t>, on the other hand, are those whose effects take years or decades to occur after many exposures. </a:t>
            </a:r>
          </a:p>
          <a:p>
            <a:pPr lvl="1"/>
            <a:r>
              <a:rPr lang="en-US" sz="1500" dirty="0">
                <a:effectLst/>
              </a:rPr>
              <a:t>An example of a chronic health hazard would be asbestos. The dangerous effects for people who have been overexposed to asbestos take years to appear and have been linked to a number of fatal lung diseases</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13</a:t>
            </a:fld>
            <a:endParaRPr lang="en-US" dirty="0"/>
          </a:p>
        </p:txBody>
      </p:sp>
    </p:spTree>
    <p:extLst>
      <p:ext uri="{BB962C8B-B14F-4D97-AF65-F5344CB8AC3E}">
        <p14:creationId xmlns:p14="http://schemas.microsoft.com/office/powerpoint/2010/main" val="202825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t>The LUNGS (Inhalation)</a:t>
            </a:r>
            <a:r>
              <a:rPr lang="en-US" sz="800" dirty="0">
                <a:effectLst/>
              </a:rPr>
              <a:t> are the most common route of exposure for most health hazards. This includes breathing in dust, fumes, oil mist, and vapors from solvents and various gases.</a:t>
            </a:r>
          </a:p>
          <a:p>
            <a:pPr marL="0" indent="0">
              <a:buNone/>
            </a:pPr>
            <a:r>
              <a:rPr lang="en-US" sz="800" b="1" dirty="0"/>
              <a:t>SKIN (Dermal)</a:t>
            </a:r>
            <a:r>
              <a:rPr lang="en-US" sz="800" dirty="0"/>
              <a:t> -- </a:t>
            </a:r>
            <a:r>
              <a:rPr lang="en-US" sz="800" dirty="0">
                <a:effectLst/>
              </a:rPr>
              <a:t>Some chemicals are absorbed into the body through skin contact</a:t>
            </a:r>
            <a:r>
              <a:rPr lang="en-US" sz="800" dirty="0"/>
              <a:t> and cause toxic or whole-body effects.</a:t>
            </a:r>
            <a:br>
              <a:rPr lang="en-US" sz="800" dirty="0">
                <a:effectLst/>
              </a:rPr>
            </a:br>
            <a:br>
              <a:rPr lang="en-US" sz="800" dirty="0">
                <a:effectLst/>
              </a:rPr>
            </a:br>
            <a:r>
              <a:rPr lang="en-US" sz="800" dirty="0">
                <a:effectLst/>
              </a:rPr>
              <a:t>If a chemical is readily absorbed into the skin, then the notation "(s) – skin exposure" will appear in the occupational exposure guidelines on the SDS. </a:t>
            </a:r>
            <a:br>
              <a:rPr lang="en-US" sz="800" dirty="0">
                <a:effectLst/>
              </a:rPr>
            </a:br>
            <a:br>
              <a:rPr lang="en-US" sz="800" dirty="0">
                <a:effectLst/>
              </a:rPr>
            </a:br>
            <a:r>
              <a:rPr lang="en-US" sz="800" dirty="0"/>
              <a:t>Some chemicals are not absorbed through the skin, but can still cause health effects such as irritation or chemical burns.</a:t>
            </a:r>
          </a:p>
          <a:p>
            <a:pPr marL="0" indent="0">
              <a:buNone/>
            </a:pPr>
            <a:endParaRPr lang="en-US" sz="800" dirty="0"/>
          </a:p>
          <a:p>
            <a:pPr marL="0" indent="0">
              <a:buNone/>
            </a:pPr>
            <a:r>
              <a:rPr lang="en-US" sz="800" dirty="0">
                <a:effectLst/>
              </a:rPr>
              <a:t>Corrosive chemicals can cause burns and tissue destruction. Extra care must be taken to prevent skin and eye contact with these chemicals. This is why wearing aprons, gloves, eye and face protection, and other protective clothing is important when working with some chemicals.</a:t>
            </a:r>
          </a:p>
          <a:p>
            <a:pPr marL="0" indent="0">
              <a:buNone/>
            </a:pPr>
            <a:endParaRPr lang="en-US" sz="800" dirty="0"/>
          </a:p>
          <a:p>
            <a:pPr marL="0" indent="0">
              <a:buNone/>
            </a:pPr>
            <a:r>
              <a:rPr lang="en-US" sz="800" dirty="0"/>
              <a:t>Washing your hands after potential contact with chemicals (before eating, using the bathroom, etc.) can also reduce any exposure to chemicals.</a:t>
            </a:r>
          </a:p>
          <a:p>
            <a:r>
              <a:rPr lang="en-US" sz="800" b="1" dirty="0">
                <a:effectLst/>
              </a:rPr>
              <a:t>MOUTH (Ingestion) </a:t>
            </a:r>
            <a:r>
              <a:rPr lang="en-US" sz="800" dirty="0">
                <a:effectLst/>
              </a:rPr>
              <a:t>It is possible to accidentally eat chemicals that are health hazards. To ensure that you do not accidentally eat any of the chemicals you work with:</a:t>
            </a:r>
          </a:p>
          <a:p>
            <a:pPr marL="742950" lvl="1" indent="-285750">
              <a:buFont typeface="Arial" pitchFamily="34" charset="0"/>
              <a:buChar char="•"/>
            </a:pPr>
            <a:r>
              <a:rPr lang="en-US" sz="800" dirty="0">
                <a:effectLst/>
              </a:rPr>
              <a:t>Never eat or drink in areas where chemicals are used. </a:t>
            </a:r>
          </a:p>
          <a:p>
            <a:pPr marL="742950" lvl="1" indent="-285750">
              <a:buFont typeface="Arial" pitchFamily="34" charset="0"/>
              <a:buChar char="•"/>
            </a:pPr>
            <a:r>
              <a:rPr lang="en-US" sz="800" dirty="0">
                <a:effectLst/>
              </a:rPr>
              <a:t>Never smoke in areas where chemicals are used. </a:t>
            </a:r>
          </a:p>
          <a:p>
            <a:pPr marL="742950" lvl="1" indent="-285750">
              <a:buFont typeface="Arial" pitchFamily="34" charset="0"/>
              <a:buChar char="•"/>
            </a:pPr>
            <a:r>
              <a:rPr lang="en-US" sz="800" dirty="0">
                <a:effectLst/>
              </a:rPr>
              <a:t>Wash your hands and face with soap and water after working with chemicals before you eat, drink or smoke</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14</a:t>
            </a:fld>
            <a:endParaRPr lang="en-US" dirty="0"/>
          </a:p>
        </p:txBody>
      </p:sp>
    </p:spTree>
    <p:extLst>
      <p:ext uri="{BB962C8B-B14F-4D97-AF65-F5344CB8AC3E}">
        <p14:creationId xmlns:p14="http://schemas.microsoft.com/office/powerpoint/2010/main" val="377390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is a label scenario: You see a container with DHMO do you know what it is? How do I handle 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hazards associated with the materials per SDS-click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Holy crap what am I dealing with?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Can anyone guess now?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Dihydrogen Monoxide's chemical formula is H</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0, CAS # 7732-18-5, or better known as water</a:t>
            </a:r>
          </a:p>
        </p:txBody>
      </p:sp>
      <p:sp>
        <p:nvSpPr>
          <p:cNvPr id="4" name="Slide Number Placeholder 3"/>
          <p:cNvSpPr>
            <a:spLocks noGrp="1"/>
          </p:cNvSpPr>
          <p:nvPr>
            <p:ph type="sldNum" sz="quarter" idx="10"/>
          </p:nvPr>
        </p:nvSpPr>
        <p:spPr/>
        <p:txBody>
          <a:bodyPr/>
          <a:lstStyle/>
          <a:p>
            <a:fld id="{105226EF-40D4-46A0-9337-21FE7B2F63B3}" type="slidenum">
              <a:rPr lang="en-US" smtClean="0"/>
              <a:t>15</a:t>
            </a:fld>
            <a:endParaRPr lang="en-US" dirty="0"/>
          </a:p>
        </p:txBody>
      </p:sp>
    </p:spTree>
    <p:extLst>
      <p:ext uri="{BB962C8B-B14F-4D97-AF65-F5344CB8AC3E}">
        <p14:creationId xmlns:p14="http://schemas.microsoft.com/office/powerpoint/2010/main" val="271362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are there to give you a warning. Your job is to know what they mean. If you are not sure STOP. It is not rocket science but ignoring them can bring harm. </a:t>
            </a:r>
          </a:p>
        </p:txBody>
      </p:sp>
      <p:sp>
        <p:nvSpPr>
          <p:cNvPr id="4" name="Slide Number Placeholder 3"/>
          <p:cNvSpPr>
            <a:spLocks noGrp="1"/>
          </p:cNvSpPr>
          <p:nvPr>
            <p:ph type="sldNum" sz="quarter" idx="10"/>
          </p:nvPr>
        </p:nvSpPr>
        <p:spPr/>
        <p:txBody>
          <a:bodyPr/>
          <a:lstStyle/>
          <a:p>
            <a:fld id="{105226EF-40D4-46A0-9337-21FE7B2F63B3}" type="slidenum">
              <a:rPr lang="en-US" smtClean="0"/>
              <a:t>16</a:t>
            </a:fld>
            <a:endParaRPr lang="en-US" dirty="0"/>
          </a:p>
        </p:txBody>
      </p:sp>
    </p:spTree>
    <p:extLst>
      <p:ext uri="{BB962C8B-B14F-4D97-AF65-F5344CB8AC3E}">
        <p14:creationId xmlns:p14="http://schemas.microsoft.com/office/powerpoint/2010/main" val="2720743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all the different label types and how it can make you head spin and want to pull out your hair. You are a safety person and understand but thing of an employee that is not used to it. You can assume they know. </a:t>
            </a:r>
          </a:p>
          <a:p>
            <a:endParaRPr lang="en-US" dirty="0"/>
          </a:p>
          <a:p>
            <a:r>
              <a:rPr lang="en-US" dirty="0"/>
              <a:t>When it leaves the plant it has to have GHS and DOT markings. </a:t>
            </a:r>
          </a:p>
        </p:txBody>
      </p:sp>
      <p:sp>
        <p:nvSpPr>
          <p:cNvPr id="4" name="Slide Number Placeholder 3"/>
          <p:cNvSpPr>
            <a:spLocks noGrp="1"/>
          </p:cNvSpPr>
          <p:nvPr>
            <p:ph type="sldNum" sz="quarter" idx="10"/>
          </p:nvPr>
        </p:nvSpPr>
        <p:spPr/>
        <p:txBody>
          <a:bodyPr/>
          <a:lstStyle/>
          <a:p>
            <a:fld id="{105226EF-40D4-46A0-9337-21FE7B2F63B3}" type="slidenum">
              <a:rPr lang="en-US" smtClean="0"/>
              <a:t>17</a:t>
            </a:fld>
            <a:endParaRPr lang="en-US" dirty="0"/>
          </a:p>
        </p:txBody>
      </p:sp>
    </p:spTree>
    <p:extLst>
      <p:ext uri="{BB962C8B-B14F-4D97-AF65-F5344CB8AC3E}">
        <p14:creationId xmlns:p14="http://schemas.microsoft.com/office/powerpoint/2010/main" val="384196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dirty="0"/>
              <a:t>Product identifier:</a:t>
            </a:r>
            <a:r>
              <a:rPr lang="en-US" sz="1200" dirty="0"/>
              <a:t> how the chemical is identified (chemical name, trade name, etc...).  </a:t>
            </a:r>
          </a:p>
          <a:p>
            <a:pPr>
              <a:lnSpc>
                <a:spcPct val="110000"/>
              </a:lnSpc>
            </a:pPr>
            <a:r>
              <a:rPr lang="en-US" sz="1200" b="1" dirty="0"/>
              <a:t>Signal word:</a:t>
            </a:r>
            <a:r>
              <a:rPr lang="en-US" sz="1200" dirty="0"/>
              <a:t> used to emphasize hazards and indicate the relative level of severity of the hazard. For example “Danger” or “Warning”.  Only one signal word corresponding to the most severe hazard will be used on a label. “Danger” indicates a more severe hazard than “Warning”.</a:t>
            </a:r>
          </a:p>
          <a:p>
            <a:pPr>
              <a:lnSpc>
                <a:spcPct val="110000"/>
              </a:lnSpc>
            </a:pPr>
            <a:r>
              <a:rPr lang="en-US" sz="1200" b="1" dirty="0"/>
              <a:t>Hazard Statement:</a:t>
            </a:r>
            <a:r>
              <a:rPr lang="en-US" sz="1200" dirty="0"/>
              <a:t> describes the nature of the hazard of a chemical. For example, ‘may produce an allergic reaction’ or ‘may form explosive peroxides’. </a:t>
            </a:r>
          </a:p>
          <a:p>
            <a:pPr>
              <a:lnSpc>
                <a:spcPct val="110000"/>
              </a:lnSpc>
            </a:pPr>
            <a:r>
              <a:rPr lang="en-US" sz="1200" b="1" dirty="0"/>
              <a:t>Precautionary Statement:</a:t>
            </a:r>
            <a:r>
              <a:rPr lang="en-US" sz="1200" dirty="0"/>
              <a:t> describes the recommended measures that should be taken to minimize or prevent harmful effect resulting from exposure to the chemical or improper storage or handling. For example, ‘avoid breathing dust, fumes, gas, mist vapors or spray’.</a:t>
            </a:r>
          </a:p>
          <a:p>
            <a:pPr>
              <a:lnSpc>
                <a:spcPct val="110000"/>
              </a:lnSpc>
            </a:pPr>
            <a:r>
              <a:rPr lang="en-US" sz="1200" b="1" dirty="0"/>
              <a:t>Pictogram:</a:t>
            </a:r>
            <a:r>
              <a:rPr lang="en-US" sz="1200" dirty="0"/>
              <a:t> graphic symbols that convey the health, physical and environmental hazard of the chemical. </a:t>
            </a:r>
          </a:p>
          <a:p>
            <a:pPr>
              <a:lnSpc>
                <a:spcPct val="110000"/>
              </a:lnSpc>
            </a:pPr>
            <a:r>
              <a:rPr lang="en-US" sz="1200" b="1" dirty="0"/>
              <a:t>Contact Information:</a:t>
            </a:r>
            <a:r>
              <a:rPr lang="en-US" sz="1200" dirty="0"/>
              <a:t> name, address and telephone number of the chemical manufacturer, importer or other responsible party.</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18</a:t>
            </a:fld>
            <a:endParaRPr lang="en-US" dirty="0"/>
          </a:p>
        </p:txBody>
      </p:sp>
    </p:spTree>
    <p:extLst>
      <p:ext uri="{BB962C8B-B14F-4D97-AF65-F5344CB8AC3E}">
        <p14:creationId xmlns:p14="http://schemas.microsoft.com/office/powerpoint/2010/main" val="128925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effectLst/>
              </a:rPr>
              <a:t>In the workplace, in-plant labeling systems can continue to be used as long as the system, in conjunction with other information immediately available to the employee, provides employees with information on all of the health and physical hazards of the chemical. These systems include the use of the National Fire Protection Association (NFPA) diamond and the Hazardous Materials Identification System (HMIS). Other examples of alternative workplace labeling systems are below.</a:t>
            </a:r>
            <a:br>
              <a:rPr lang="en-US" sz="1600" dirty="0">
                <a:effectLst/>
              </a:rPr>
            </a:br>
            <a:endParaRPr lang="en-US" sz="1400" dirty="0">
              <a:effectLst/>
            </a:endParaRPr>
          </a:p>
          <a:p>
            <a:pPr marL="625475" lvl="1">
              <a:buFont typeface="Arial" panose="020B0604020202020204" pitchFamily="34" charset="0"/>
              <a:buChar char="•"/>
            </a:pPr>
            <a:r>
              <a:rPr lang="en-US" sz="1600" b="1" dirty="0">
                <a:effectLst/>
              </a:rPr>
              <a:t>Signs or placards that convey hazard information can be used. </a:t>
            </a:r>
            <a:endParaRPr lang="en-US" sz="1600" b="1" dirty="0"/>
          </a:p>
          <a:p>
            <a:pPr marL="625475" lvl="1">
              <a:buFont typeface="Arial" panose="020B0604020202020204" pitchFamily="34" charset="0"/>
              <a:buChar char="•"/>
            </a:pPr>
            <a:r>
              <a:rPr lang="en-US" sz="1600" b="1" dirty="0">
                <a:effectLst/>
              </a:rPr>
              <a:t>For stationary process equipment, batch sheets, process sheets, operating procedures and similar written materials may be substituted for container labels </a:t>
            </a:r>
            <a:r>
              <a:rPr lang="en-US" sz="1600" dirty="0">
                <a:effectLst/>
              </a:rPr>
              <a:t>as long as they identify the containers to which it applies and conveys general information regarding the hazards of the chemical (e.g., product identifier, pictures, symbols or combination).</a:t>
            </a:r>
            <a:endParaRPr lang="en-US" sz="1600" dirty="0"/>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20</a:t>
            </a:fld>
            <a:endParaRPr lang="en-US" dirty="0"/>
          </a:p>
        </p:txBody>
      </p:sp>
    </p:spTree>
    <p:extLst>
      <p:ext uri="{BB962C8B-B14F-4D97-AF65-F5344CB8AC3E}">
        <p14:creationId xmlns:p14="http://schemas.microsoft.com/office/powerpoint/2010/main" val="3725220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a:t>
            </a:r>
            <a:r>
              <a:rPr lang="en-US" sz="1200" b="1" kern="1200" dirty="0">
                <a:solidFill>
                  <a:schemeClr val="tx1"/>
                </a:solidFill>
                <a:latin typeface="+mn-lt"/>
                <a:ea typeface="+mn-ea"/>
                <a:cs typeface="+mn-cs"/>
              </a:rPr>
              <a:t> </a:t>
            </a:r>
            <a:r>
              <a:rPr lang="en-US" sz="1200" b="1" kern="1200" dirty="0">
                <a:solidFill>
                  <a:srgbClr val="C00000"/>
                </a:solidFill>
                <a:latin typeface="+mn-lt"/>
                <a:ea typeface="+mn-ea"/>
                <a:cs typeface="+mn-cs"/>
                <a:hlinkClick r:id="rId3"/>
              </a:rPr>
              <a:t>National Fire Protection Association (NFPA)</a:t>
            </a:r>
            <a:r>
              <a:rPr lang="en-US" sz="1200" kern="1200" dirty="0">
                <a:solidFill>
                  <a:prstClr val="black"/>
                </a:solidFill>
                <a:latin typeface="+mn-lt"/>
                <a:ea typeface="+mn-ea"/>
                <a:cs typeface="+mn-cs"/>
              </a:rPr>
              <a:t> has developed a standard system for indicating the health, flammability, and reactivity hazards of chemicals. In addition, a special precaution symbol may be used when necessary. </a:t>
            </a:r>
          </a:p>
          <a:p>
            <a:br>
              <a:rPr lang="en-US" sz="1200" kern="1200" dirty="0">
                <a:solidFill>
                  <a:prstClr val="black"/>
                </a:solidFill>
                <a:latin typeface="+mn-lt"/>
                <a:ea typeface="+mn-ea"/>
                <a:cs typeface="+mn-cs"/>
              </a:rPr>
            </a:br>
            <a:r>
              <a:rPr lang="en-US" sz="1200" kern="1200" dirty="0">
                <a:solidFill>
                  <a:prstClr val="black"/>
                </a:solidFill>
                <a:latin typeface="+mn-lt"/>
                <a:ea typeface="+mn-ea"/>
                <a:cs typeface="+mn-cs"/>
              </a:rPr>
              <a:t>This system of identifying hazards associated with various materials </a:t>
            </a:r>
            <a:r>
              <a:rPr lang="en-US" sz="1200" u="sng" kern="1200" dirty="0">
                <a:solidFill>
                  <a:prstClr val="black"/>
                </a:solidFill>
                <a:latin typeface="+mn-lt"/>
                <a:ea typeface="+mn-ea"/>
                <a:cs typeface="+mn-cs"/>
              </a:rPr>
              <a:t>was developed primarily for fire protection and emergency personnel but can be useful to anyone who needs to handle potentially hazardous material</a:t>
            </a:r>
            <a:r>
              <a:rPr lang="en-US" sz="1200" kern="1200" dirty="0">
                <a:solidFill>
                  <a:prstClr val="black"/>
                </a:solidFill>
                <a:latin typeface="+mn-lt"/>
                <a:ea typeface="+mn-ea"/>
                <a:cs typeface="+mn-cs"/>
              </a:rPr>
              <a:t>. As stated in NFPA 704, "This standard provides a simple system of readily recognizable and easily understood markings, which will give </a:t>
            </a:r>
            <a:r>
              <a:rPr lang="en-US" sz="1200" u="sng" kern="1200" dirty="0">
                <a:solidFill>
                  <a:prstClr val="black"/>
                </a:solidFill>
                <a:latin typeface="+mn-lt"/>
                <a:ea typeface="+mn-ea"/>
                <a:cs typeface="+mn-cs"/>
              </a:rPr>
              <a:t>at a glance </a:t>
            </a:r>
            <a:r>
              <a:rPr lang="en-US" sz="1200" kern="1200" dirty="0">
                <a:solidFill>
                  <a:prstClr val="black"/>
                </a:solidFill>
                <a:latin typeface="+mn-lt"/>
                <a:ea typeface="+mn-ea"/>
                <a:cs typeface="+mn-cs"/>
              </a:rPr>
              <a:t>a general idea of the inherent hazards of any material and the order of severity of these hazards as they relate to </a:t>
            </a:r>
            <a:r>
              <a:rPr lang="en-US" sz="1200" u="sng" kern="1200" dirty="0">
                <a:solidFill>
                  <a:srgbClr val="C00000"/>
                </a:solidFill>
                <a:latin typeface="+mn-lt"/>
                <a:ea typeface="+mn-ea"/>
                <a:cs typeface="+mn-cs"/>
              </a:rPr>
              <a:t>emergency response</a:t>
            </a:r>
            <a:r>
              <a:rPr lang="en-US" sz="1200" u="sng" kern="1200" dirty="0">
                <a:solidFill>
                  <a:prstClr val="black"/>
                </a:solidFill>
                <a:latin typeface="+mn-lt"/>
                <a:ea typeface="+mn-ea"/>
                <a:cs typeface="+mn-cs"/>
              </a:rPr>
              <a:t>.</a:t>
            </a:r>
            <a:r>
              <a:rPr lang="en-US" sz="1200" kern="1200" dirty="0">
                <a:solidFill>
                  <a:prstClr val="black"/>
                </a:solidFill>
                <a:latin typeface="+mn-lt"/>
                <a:ea typeface="+mn-ea"/>
                <a:cs typeface="+mn-cs"/>
              </a:rPr>
              <a:t>" NFPA 704 addresses the health, flammability, instability, and related hazards that are presented by short-term, acute exposure to a material under conditions of fire, spill, or similar emergencies</a:t>
            </a:r>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21</a:t>
            </a:fld>
            <a:endParaRPr lang="en-US" dirty="0"/>
          </a:p>
        </p:txBody>
      </p:sp>
    </p:spTree>
    <p:extLst>
      <p:ext uri="{BB962C8B-B14F-4D97-AF65-F5344CB8AC3E}">
        <p14:creationId xmlns:p14="http://schemas.microsoft.com/office/powerpoint/2010/main" val="188415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Occupational Safety and Health Administration’s (OSHA’s) Hazard Communication Standard (HazCom) was first adopted in 1983. Its purpose is to ensure chemical safety in the workplace. In order to do so, information about the identities and hazards of the chemical must be available and understandable to workers.</a:t>
            </a:r>
          </a:p>
          <a:p>
            <a:r>
              <a:rPr lang="en-US" sz="1200" dirty="0"/>
              <a:t>The HazCom standard (29 CFR 1910.1200) was last revised in March 2012 to improve the quality and consistency of hazard information. </a:t>
            </a:r>
            <a:r>
              <a:rPr lang="en-US" sz="1200" b="1" dirty="0"/>
              <a:t>It’s now aligned with the United Nation’s </a:t>
            </a:r>
            <a:r>
              <a:rPr lang="en-US" sz="1200" b="1" u="sng" dirty="0"/>
              <a:t>G</a:t>
            </a:r>
            <a:r>
              <a:rPr lang="en-US" sz="1200" b="1" dirty="0"/>
              <a:t>lobally </a:t>
            </a:r>
            <a:r>
              <a:rPr lang="en-US" sz="1200" b="1" u="sng" dirty="0"/>
              <a:t>H</a:t>
            </a:r>
            <a:r>
              <a:rPr lang="en-US" sz="1200" b="1" dirty="0"/>
              <a:t>armonized </a:t>
            </a:r>
            <a:r>
              <a:rPr lang="en-US" sz="1200" b="1" u="sng" dirty="0"/>
              <a:t>S</a:t>
            </a:r>
            <a:r>
              <a:rPr lang="en-US" sz="1200" b="1" dirty="0"/>
              <a:t>ystem of Classification and Labeling of Chemicals (GHS). </a:t>
            </a:r>
            <a:r>
              <a:rPr lang="en-US" sz="1200" dirty="0"/>
              <a:t>GHS has been adopted or is in the process of being adopted worldwide. Each country has their own version so you may see slight differences in classification of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revised HazCom standard provides a more common and comprehensible approach to classifying chemicals and communicating hazard information on labels and safety data sheets (SDSs). </a:t>
            </a:r>
            <a:endParaRPr lang="en-US" dirty="0"/>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2</a:t>
            </a:fld>
            <a:endParaRPr lang="en-US" dirty="0"/>
          </a:p>
        </p:txBody>
      </p:sp>
    </p:spTree>
    <p:extLst>
      <p:ext uri="{BB962C8B-B14F-4D97-AF65-F5344CB8AC3E}">
        <p14:creationId xmlns:p14="http://schemas.microsoft.com/office/powerpoint/2010/main" val="2366758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Another workplace labeling system commonly in use is </a:t>
            </a:r>
            <a:r>
              <a:rPr lang="en-US" sz="1200" b="1" dirty="0">
                <a:latin typeface="Arial" panose="020B0604020202020204" pitchFamily="34" charset="0"/>
                <a:cs typeface="Arial" panose="020B0604020202020204" pitchFamily="34" charset="0"/>
              </a:rPr>
              <a:t>HMIS</a:t>
            </a:r>
            <a:r>
              <a:rPr lang="en-US" sz="1200" dirty="0">
                <a:latin typeface="Arial" panose="020B0604020202020204" pitchFamily="34" charset="0"/>
                <a:cs typeface="Arial" panose="020B0604020202020204" pitchFamily="34" charset="0"/>
              </a:rPr>
              <a:t> which stands for </a:t>
            </a:r>
            <a:r>
              <a:rPr lang="en-US" sz="1200" b="1" dirty="0">
                <a:latin typeface="Arial" panose="020B0604020202020204" pitchFamily="34" charset="0"/>
                <a:cs typeface="Arial" panose="020B0604020202020204" pitchFamily="34" charset="0"/>
              </a:rPr>
              <a:t>Hazardous Materials Identification System</a:t>
            </a:r>
            <a:r>
              <a:rPr lang="en-US" sz="1200" dirty="0">
                <a:latin typeface="Arial" panose="020B0604020202020204" pitchFamily="34" charset="0"/>
                <a:cs typeface="Arial" panose="020B0604020202020204" pitchFamily="34" charset="0"/>
              </a:rPr>
              <a:t>. Originally developed by the National Paint &amp; Coatings Association (NPCA), now known as the American Coatings Association, HMIS is a program that helps employers comply with OSHA's Hazard Communication Standard. Like the NFPA diamond, this system uses a numerical hazard rating system and labels with colored bars to inform workers of chemical hazards in the workplace. HMIS ratings are based on a 0-4 rating scale, with 0 representing minimal hazards or risks, and 4 representing significant hazards or risks. </a:t>
            </a:r>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22</a:t>
            </a:fld>
            <a:endParaRPr lang="en-US" dirty="0"/>
          </a:p>
        </p:txBody>
      </p:sp>
    </p:spTree>
    <p:extLst>
      <p:ext uri="{BB962C8B-B14F-4D97-AF65-F5344CB8AC3E}">
        <p14:creationId xmlns:p14="http://schemas.microsoft.com/office/powerpoint/2010/main" val="2621707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23</a:t>
            </a:fld>
            <a:endParaRPr lang="en-US" dirty="0"/>
          </a:p>
        </p:txBody>
      </p:sp>
    </p:spTree>
    <p:extLst>
      <p:ext uri="{BB962C8B-B14F-4D97-AF65-F5344CB8AC3E}">
        <p14:creationId xmlns:p14="http://schemas.microsoft.com/office/powerpoint/2010/main" val="131093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12 -16 are not required</a:t>
            </a:r>
          </a:p>
        </p:txBody>
      </p:sp>
      <p:sp>
        <p:nvSpPr>
          <p:cNvPr id="4" name="Slide Number Placeholder 3"/>
          <p:cNvSpPr>
            <a:spLocks noGrp="1"/>
          </p:cNvSpPr>
          <p:nvPr>
            <p:ph type="sldNum" sz="quarter" idx="10"/>
          </p:nvPr>
        </p:nvSpPr>
        <p:spPr/>
        <p:txBody>
          <a:bodyPr/>
          <a:lstStyle/>
          <a:p>
            <a:fld id="{105226EF-40D4-46A0-9337-21FE7B2F63B3}" type="slidenum">
              <a:rPr lang="en-US" smtClean="0"/>
              <a:t>26</a:t>
            </a:fld>
            <a:endParaRPr lang="en-US" dirty="0"/>
          </a:p>
        </p:txBody>
      </p:sp>
    </p:spTree>
    <p:extLst>
      <p:ext uri="{BB962C8B-B14F-4D97-AF65-F5344CB8AC3E}">
        <p14:creationId xmlns:p14="http://schemas.microsoft.com/office/powerpoint/2010/main" val="2416735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cs typeface="Arial" panose="020B0604020202020204" pitchFamily="34" charset="0"/>
              </a:rPr>
              <a:t>However, care must be taken not to rely solely on the sense of smell. The odor threshold (the lowest concentration that can be detected by smell) varies greatly from person to person. Also, some chemical exposure limits are below the odor threshold. In this case, if you smell the chemical, you are already being over-exposed. Additionally, some chemicals deaden the sense of smell quickly or after repeated exposures.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least desirable way to detect the presence of a hazardous chemical in the work area is to experience the signs or symptoms of overexposure. However, it is critical that you are aware of the signs and symptoms of exposure to the chemicals in your area to allow early recognition of a problem. Check the Safety Data Sheets for the chemicals you work with to determine the symptoms and signs to keep in mind.</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27</a:t>
            </a:fld>
            <a:endParaRPr lang="en-US" dirty="0"/>
          </a:p>
        </p:txBody>
      </p:sp>
    </p:spTree>
    <p:extLst>
      <p:ext uri="{BB962C8B-B14F-4D97-AF65-F5344CB8AC3E}">
        <p14:creationId xmlns:p14="http://schemas.microsoft.com/office/powerpoint/2010/main" val="9644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some cases, an area monitoring system will be installed that samples various points in the work area on a periodic or continuous basis. If a chemical level of concern is detected, the instrument will activate warning lights and/or alarms to alert workers of a problem </a:t>
            </a:r>
            <a:r>
              <a:rPr lang="en-US" dirty="0"/>
              <a:t>(H2S areas monitors).</a:t>
            </a:r>
            <a:r>
              <a:rPr lang="en-US" dirty="0">
                <a:effectLst/>
              </a:rPr>
              <a:t> </a:t>
            </a:r>
          </a:p>
          <a:p>
            <a:endParaRPr lang="en-US" sz="1000" dirty="0">
              <a:effectLst/>
            </a:endParaRPr>
          </a:p>
          <a:p>
            <a:r>
              <a:rPr lang="en-US" dirty="0">
                <a:effectLst/>
              </a:rPr>
              <a:t>More often, portable instruments are used to detect chemicals and determine their concentration in the work area. The instruments may be sensitive to a specific chemical such as oxygen, or they may detect a class of chemicals like combustible gases or hydrocarbons. </a:t>
            </a:r>
            <a:r>
              <a:rPr lang="en-US" u="sng" dirty="0">
                <a:effectLst/>
              </a:rPr>
              <a:t>It is important to understand how the instrument works to understand and properly interpret the readings it provides.</a:t>
            </a:r>
            <a:br>
              <a:rPr lang="en-US" u="sng" dirty="0">
                <a:effectLst/>
              </a:rPr>
            </a:br>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29</a:t>
            </a:fld>
            <a:endParaRPr lang="en-US" dirty="0"/>
          </a:p>
        </p:txBody>
      </p:sp>
    </p:spTree>
    <p:extLst>
      <p:ext uri="{BB962C8B-B14F-4D97-AF65-F5344CB8AC3E}">
        <p14:creationId xmlns:p14="http://schemas.microsoft.com/office/powerpoint/2010/main" val="90801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so important to perform PPE assessments. Employees need to know if the PPE they are using is the right fit for the job. </a:t>
            </a:r>
          </a:p>
          <a:p>
            <a:r>
              <a:rPr lang="en-US" b="1" dirty="0">
                <a:latin typeface="Arial" panose="020B0604020202020204" pitchFamily="34" charset="0"/>
                <a:cs typeface="Arial" panose="020B0604020202020204" pitchFamily="34" charset="0"/>
              </a:rPr>
              <a:t>Gloves:</a:t>
            </a:r>
            <a:r>
              <a:rPr lang="en-US" dirty="0">
                <a:latin typeface="Arial" panose="020B0604020202020204" pitchFamily="34" charset="0"/>
                <a:cs typeface="Arial" panose="020B0604020202020204" pitchFamily="34" charset="0"/>
              </a:rPr>
              <a:t> Gloves protect your hands from chemical exposure. Gloves are available in a variety of materials, such as nitrile, neoprene, and butyl rubber, so choose the right glove for the chemical you are using. </a:t>
            </a:r>
            <a:endParaRPr lang="en-US" b="1"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Chemical splash goggles</a:t>
            </a:r>
            <a:r>
              <a:rPr lang="en-US" dirty="0">
                <a:latin typeface="Arial" panose="020B0604020202020204" pitchFamily="34" charset="0"/>
                <a:cs typeface="Arial" panose="020B0604020202020204" pitchFamily="34" charset="0"/>
              </a:rPr>
              <a:t> should be worn when there is a risk of splashing chemicals in your eyes. </a:t>
            </a:r>
          </a:p>
          <a:p>
            <a:r>
              <a:rPr lang="en-US" b="1" dirty="0">
                <a:latin typeface="Arial" panose="020B0604020202020204" pitchFamily="34" charset="0"/>
                <a:cs typeface="Arial" panose="020B0604020202020204" pitchFamily="34" charset="0"/>
              </a:rPr>
              <a:t>Face shields</a:t>
            </a:r>
            <a:r>
              <a:rPr lang="en-US" dirty="0">
                <a:latin typeface="Arial" panose="020B0604020202020204" pitchFamily="34" charset="0"/>
                <a:cs typeface="Arial" panose="020B0604020202020204" pitchFamily="34" charset="0"/>
              </a:rPr>
              <a:t> must also be worn, along with chemical splash goggles, when working with corrosive chemicals such as strong acids and bases.  </a:t>
            </a:r>
          </a:p>
          <a:p>
            <a:r>
              <a:rPr lang="en-US" b="1" dirty="0">
                <a:latin typeface="Arial" panose="020B0604020202020204" pitchFamily="34" charset="0"/>
                <a:cs typeface="Arial" panose="020B0604020202020204" pitchFamily="34" charset="0"/>
              </a:rPr>
              <a:t>Splash aprons </a:t>
            </a:r>
            <a:r>
              <a:rPr lang="en-US" dirty="0">
                <a:latin typeface="Arial" panose="020B0604020202020204" pitchFamily="34" charset="0"/>
                <a:cs typeface="Arial" panose="020B0604020202020204" pitchFamily="34" charset="0"/>
              </a:rPr>
              <a:t>protect your body against corrosive chemicals (e.g., material transfers with splash hazard potential). </a:t>
            </a:r>
          </a:p>
          <a:p>
            <a:r>
              <a:rPr lang="en-US" b="1" dirty="0">
                <a:latin typeface="Arial" panose="020B0604020202020204" pitchFamily="34" charset="0"/>
                <a:cs typeface="Arial" panose="020B0604020202020204" pitchFamily="34" charset="0"/>
              </a:rPr>
              <a:t>Respirators</a:t>
            </a:r>
            <a:r>
              <a:rPr lang="en-US" dirty="0">
                <a:latin typeface="Arial" panose="020B0604020202020204" pitchFamily="34" charset="0"/>
                <a:cs typeface="Arial" panose="020B0604020202020204" pitchFamily="34" charset="0"/>
              </a:rPr>
              <a:t> may be needed based on potential exposure to vapors, fumes or mists of a hazardous material. If you think you may need a respirator, contact your supervisor or local plant EHS&amp;S representative. </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30</a:t>
            </a:fld>
            <a:endParaRPr lang="en-US" dirty="0"/>
          </a:p>
        </p:txBody>
      </p:sp>
    </p:spTree>
    <p:extLst>
      <p:ext uri="{BB962C8B-B14F-4D97-AF65-F5344CB8AC3E}">
        <p14:creationId xmlns:p14="http://schemas.microsoft.com/office/powerpoint/2010/main" val="3319518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Proper segregation is necessary to prevent incompatible materials from inadvertently coming into contact with each other. If incompatible materials come into contact, fire, explosion, violent reactions or toxic gases may result. When segregating chemicals, </a:t>
            </a:r>
            <a:r>
              <a:rPr lang="en-US" b="1" dirty="0">
                <a:solidFill>
                  <a:prstClr val="black"/>
                </a:solidFill>
              </a:rPr>
              <a:t>acids should not be stored with bases</a:t>
            </a:r>
            <a:r>
              <a:rPr lang="en-US" dirty="0">
                <a:solidFill>
                  <a:prstClr val="black"/>
                </a:solidFill>
              </a:rPr>
              <a:t>, and </a:t>
            </a:r>
            <a:r>
              <a:rPr lang="en-US" b="1" dirty="0">
                <a:solidFill>
                  <a:prstClr val="black"/>
                </a:solidFill>
              </a:rPr>
              <a:t>oxidizers should not be stored with organic materials or reducing agents</a:t>
            </a:r>
            <a:r>
              <a:rPr lang="en-US" dirty="0">
                <a:solidFill>
                  <a:prstClr val="black"/>
                </a:solidFill>
              </a:rPr>
              <a:t>. A physical barrier and/or distance is effective for proper segregation.</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31</a:t>
            </a:fld>
            <a:endParaRPr lang="en-US" dirty="0"/>
          </a:p>
        </p:txBody>
      </p:sp>
    </p:spTree>
    <p:extLst>
      <p:ext uri="{BB962C8B-B14F-4D97-AF65-F5344CB8AC3E}">
        <p14:creationId xmlns:p14="http://schemas.microsoft.com/office/powerpoint/2010/main" val="364435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tell by the bar graph, 3 out of the top 10 are under Hazard </a:t>
            </a:r>
            <a:r>
              <a:rPr lang="en-US" dirty="0" err="1"/>
              <a:t>Communicaton</a:t>
            </a:r>
            <a:r>
              <a:rPr lang="en-US" dirty="0"/>
              <a:t>. </a:t>
            </a:r>
          </a:p>
        </p:txBody>
      </p:sp>
      <p:sp>
        <p:nvSpPr>
          <p:cNvPr id="4" name="Slide Number Placeholder 3"/>
          <p:cNvSpPr>
            <a:spLocks noGrp="1"/>
          </p:cNvSpPr>
          <p:nvPr>
            <p:ph type="sldNum" sz="quarter" idx="10"/>
          </p:nvPr>
        </p:nvSpPr>
        <p:spPr/>
        <p:txBody>
          <a:bodyPr/>
          <a:lstStyle/>
          <a:p>
            <a:fld id="{105226EF-40D4-46A0-9337-21FE7B2F63B3}" type="slidenum">
              <a:rPr lang="en-US" smtClean="0"/>
              <a:t>3</a:t>
            </a:fld>
            <a:endParaRPr lang="en-US" dirty="0"/>
          </a:p>
        </p:txBody>
      </p:sp>
    </p:spTree>
    <p:extLst>
      <p:ext uri="{BB962C8B-B14F-4D97-AF65-F5344CB8AC3E}">
        <p14:creationId xmlns:p14="http://schemas.microsoft.com/office/powerpoint/2010/main" val="32369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for inspectors to observe violations</a:t>
            </a:r>
          </a:p>
          <a:p>
            <a:r>
              <a:rPr lang="en-US" dirty="0"/>
              <a:t>Help to save lives when people know what they are working with</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4</a:t>
            </a:fld>
            <a:endParaRPr lang="en-US" dirty="0"/>
          </a:p>
        </p:txBody>
      </p:sp>
    </p:spTree>
    <p:extLst>
      <p:ext uri="{BB962C8B-B14F-4D97-AF65-F5344CB8AC3E}">
        <p14:creationId xmlns:p14="http://schemas.microsoft.com/office/powerpoint/2010/main" val="207563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2012 OSHA adopted GHS and companies had until 2015 until comply with the standard. This is supposed to help speak a common language.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hazard category numbering scheme used by OSHA in SDS’s to classify health and physical hazards ranges from 1 to 5, similar to NFPA and HMIS. However, </a:t>
            </a:r>
            <a:r>
              <a:rPr lang="en-US" b="1" dirty="0">
                <a:effectLst/>
              </a:rPr>
              <a:t>OSHA's use of the 1 to 4 rating system </a:t>
            </a:r>
            <a:r>
              <a:rPr lang="en-US" dirty="0">
                <a:effectLst/>
              </a:rPr>
              <a:t>is different from NFPA and HMIS, in that </a:t>
            </a:r>
            <a:r>
              <a:rPr lang="en-US" b="1" dirty="0"/>
              <a:t>1 represents a high hazard</a:t>
            </a:r>
            <a:r>
              <a:rPr lang="en-US" dirty="0">
                <a:effectLst/>
              </a:rPr>
              <a:t> and 5</a:t>
            </a:r>
            <a:r>
              <a:rPr lang="en-US" b="1" dirty="0"/>
              <a:t> represents a low hazard</a:t>
            </a:r>
            <a:r>
              <a:rPr lang="en-US" dirty="0">
                <a:effectLst/>
              </a:rPr>
              <a:t>. These hazard category numbers are used primarily on the SDS’s, and are not seen on product or package labeling.</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5</a:t>
            </a:fld>
            <a:endParaRPr lang="en-US" dirty="0"/>
          </a:p>
        </p:txBody>
      </p:sp>
    </p:spTree>
    <p:extLst>
      <p:ext uri="{BB962C8B-B14F-4D97-AF65-F5344CB8AC3E}">
        <p14:creationId xmlns:p14="http://schemas.microsoft.com/office/powerpoint/2010/main" val="250782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many of yours matched mine? Why? It's because of human nature. As humans, we tend to conform to what is common and what is easy. Your employees will be doing the same. You cannot rely on common sense when it comes to working with chemicals. Some people just don’t truly understand the hazard. It is our responsibility as the employer to train them on recognizing. </a:t>
            </a:r>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6</a:t>
            </a:fld>
            <a:endParaRPr lang="en-US" dirty="0"/>
          </a:p>
        </p:txBody>
      </p:sp>
    </p:spTree>
    <p:extLst>
      <p:ext uri="{BB962C8B-B14F-4D97-AF65-F5344CB8AC3E}">
        <p14:creationId xmlns:p14="http://schemas.microsoft.com/office/powerpoint/2010/main" val="132230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ffectLst/>
              </a:rPr>
              <a:t>There are </a:t>
            </a:r>
            <a:r>
              <a:rPr lang="en-US" u="sng" dirty="0">
                <a:effectLst/>
              </a:rPr>
              <a:t>five</a:t>
            </a:r>
            <a:r>
              <a:rPr lang="en-US" dirty="0">
                <a:effectLst/>
              </a:rPr>
              <a:t> major provisions of the Hazard Communication Standard with which employers must comply. They are:</a:t>
            </a:r>
          </a:p>
          <a:p>
            <a:pPr marL="0" indent="0">
              <a:buNone/>
            </a:pPr>
            <a:endParaRPr lang="en-US" sz="1900" dirty="0">
              <a:effectLst/>
            </a:endParaRPr>
          </a:p>
          <a:p>
            <a:pPr marL="971550" lvl="1" indent="-514350">
              <a:buFont typeface="+mj-lt"/>
              <a:buAutoNum type="arabicParenR"/>
            </a:pPr>
            <a:r>
              <a:rPr lang="en-US" b="1" dirty="0"/>
              <a:t>Chemical Inventory</a:t>
            </a:r>
            <a:r>
              <a:rPr lang="en-US" dirty="0"/>
              <a:t> </a:t>
            </a:r>
            <a:r>
              <a:rPr lang="en-US" dirty="0">
                <a:effectLst/>
              </a:rPr>
              <a:t>- A list of the </a:t>
            </a:r>
            <a:r>
              <a:rPr lang="en-US" b="0" dirty="0">
                <a:effectLst/>
              </a:rPr>
              <a:t>hazardous chemicals</a:t>
            </a:r>
            <a:r>
              <a:rPr lang="en-US" dirty="0">
                <a:effectLst/>
              </a:rPr>
              <a:t> in the workplace. </a:t>
            </a:r>
          </a:p>
          <a:p>
            <a:pPr marL="971550" lvl="1" indent="-514350">
              <a:buFont typeface="+mj-lt"/>
              <a:buAutoNum type="arabicParenR"/>
            </a:pPr>
            <a:r>
              <a:rPr lang="en-US" b="1" dirty="0"/>
              <a:t>(Material) Safety Data Sheets</a:t>
            </a:r>
            <a:r>
              <a:rPr lang="en-US" dirty="0">
                <a:effectLst/>
              </a:rPr>
              <a:t>, or</a:t>
            </a:r>
            <a:r>
              <a:rPr lang="en-US" dirty="0"/>
              <a:t> </a:t>
            </a:r>
            <a:r>
              <a:rPr lang="en-US" b="1" dirty="0"/>
              <a:t>SDS</a:t>
            </a:r>
            <a:r>
              <a:rPr lang="en-US" dirty="0"/>
              <a:t> </a:t>
            </a:r>
            <a:r>
              <a:rPr lang="en-US" dirty="0">
                <a:effectLst/>
              </a:rPr>
              <a:t>for short, must be available for each hazardous chemical with which you work. SDSs are documents which give very detailed hazard information for a particular chemical</a:t>
            </a:r>
            <a:r>
              <a:rPr lang="en-US" dirty="0"/>
              <a:t> </a:t>
            </a:r>
            <a:endParaRPr lang="en-US" dirty="0">
              <a:solidFill>
                <a:srgbClr val="FF0000"/>
              </a:solidFill>
              <a:effectLst/>
            </a:endParaRPr>
          </a:p>
          <a:p>
            <a:pPr marL="971550" lvl="1" indent="-514350">
              <a:buFont typeface="+mj-lt"/>
              <a:buAutoNum type="arabicParenR"/>
            </a:pPr>
            <a:r>
              <a:rPr lang="en-US" b="1" dirty="0"/>
              <a:t>Labeling</a:t>
            </a:r>
            <a:r>
              <a:rPr lang="en-US" dirty="0"/>
              <a:t> </a:t>
            </a:r>
            <a:r>
              <a:rPr lang="en-US" dirty="0">
                <a:effectLst/>
              </a:rPr>
              <a:t>- Labels must be affixed to each chemical container in the workplace, identify the container contents, and warn the user of any hazards that may exist while using the chemical. </a:t>
            </a:r>
          </a:p>
          <a:p>
            <a:pPr marL="971550" lvl="1" indent="-514350">
              <a:buFont typeface="+mj-lt"/>
              <a:buAutoNum type="arabicParenR"/>
            </a:pPr>
            <a:r>
              <a:rPr lang="en-US" b="1" dirty="0"/>
              <a:t>Training</a:t>
            </a:r>
            <a:r>
              <a:rPr lang="en-US" dirty="0"/>
              <a:t> </a:t>
            </a:r>
            <a:r>
              <a:rPr lang="en-US" dirty="0">
                <a:effectLst/>
              </a:rPr>
              <a:t>- Employers must inform their employees of the hazards of chemicals in their workplace, and train them on how to work safely with those chemicals. </a:t>
            </a:r>
          </a:p>
          <a:p>
            <a:pPr marL="971550" lvl="1" indent="-514350">
              <a:buFont typeface="+mj-lt"/>
              <a:buAutoNum type="arabicParenR"/>
            </a:pPr>
            <a:r>
              <a:rPr lang="en-US" b="1" dirty="0"/>
              <a:t>Written Program</a:t>
            </a:r>
            <a:r>
              <a:rPr lang="en-US" dirty="0">
                <a:effectLst/>
              </a:rPr>
              <a:t> - There must be a </a:t>
            </a:r>
            <a:r>
              <a:rPr lang="en-US" u="sng" dirty="0">
                <a:effectLst/>
              </a:rPr>
              <a:t>written</a:t>
            </a:r>
            <a:r>
              <a:rPr lang="en-US" dirty="0">
                <a:effectLst/>
              </a:rPr>
              <a:t> hazard communication program (on document lookup), or policy, in the workplace which details how the employer complies with the provisions of the Hazard Communication Standard. </a:t>
            </a:r>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7</a:t>
            </a:fld>
            <a:endParaRPr lang="en-US" dirty="0"/>
          </a:p>
        </p:txBody>
      </p:sp>
    </p:spTree>
    <p:extLst>
      <p:ext uri="{BB962C8B-B14F-4D97-AF65-F5344CB8AC3E}">
        <p14:creationId xmlns:p14="http://schemas.microsoft.com/office/powerpoint/2010/main" val="249761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endParaRPr lang="en-US" dirty="0"/>
          </a:p>
          <a:p>
            <a:pPr marL="57150" indent="0">
              <a:buNone/>
            </a:pPr>
            <a:r>
              <a:rPr lang="en-US" dirty="0"/>
              <a:t>List of hazardous chemicals known to be present in the workplace:</a:t>
            </a:r>
          </a:p>
          <a:p>
            <a:pPr marL="171450" lvl="0" indent="-171450">
              <a:buFont typeface="Arial" panose="020B0604020202020204" pitchFamily="34" charset="0"/>
              <a:buChar char="•"/>
            </a:pPr>
            <a:r>
              <a:rPr lang="en-US" dirty="0"/>
              <a:t>List may be kept by product identifier</a:t>
            </a:r>
            <a:r>
              <a:rPr lang="en-US" baseline="0" dirty="0"/>
              <a:t> from SDS; may be listed </a:t>
            </a:r>
            <a:r>
              <a:rPr lang="en-US" dirty="0"/>
              <a:t>by product</a:t>
            </a:r>
            <a:r>
              <a:rPr lang="en-US" baseline="0" dirty="0"/>
              <a:t> name, common name, or chemical name</a:t>
            </a:r>
            <a:r>
              <a:rPr lang="en-US" dirty="0"/>
              <a:t>; </a:t>
            </a:r>
            <a:br>
              <a:rPr lang="en-US" dirty="0"/>
            </a:br>
            <a:r>
              <a:rPr lang="en-US" b="1" dirty="0"/>
              <a:t>Important</a:t>
            </a:r>
            <a:r>
              <a:rPr lang="en-US" dirty="0"/>
              <a:t>: name used must be the same as term used on SDS and label for cross-referencing. </a:t>
            </a:r>
          </a:p>
          <a:p>
            <a:pPr marL="171450" lvl="0" indent="-171450">
              <a:buFont typeface="Arial" panose="020B0604020202020204" pitchFamily="34" charset="0"/>
              <a:buChar char="•"/>
            </a:pPr>
            <a:r>
              <a:rPr lang="en-US" dirty="0"/>
              <a:t>“the HCS covers chemicals</a:t>
            </a:r>
            <a:r>
              <a:rPr lang="en-US" baseline="0" dirty="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a:p>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9</a:t>
            </a:fld>
            <a:endParaRPr lang="en-US" dirty="0"/>
          </a:p>
        </p:txBody>
      </p:sp>
    </p:spTree>
    <p:extLst>
      <p:ext uri="{BB962C8B-B14F-4D97-AF65-F5344CB8AC3E}">
        <p14:creationId xmlns:p14="http://schemas.microsoft.com/office/powerpoint/2010/main" val="368254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226EF-40D4-46A0-9337-21FE7B2F63B3}" type="slidenum">
              <a:rPr lang="en-US" smtClean="0"/>
              <a:t>10</a:t>
            </a:fld>
            <a:endParaRPr lang="en-US" dirty="0"/>
          </a:p>
        </p:txBody>
      </p:sp>
    </p:spTree>
    <p:extLst>
      <p:ext uri="{BB962C8B-B14F-4D97-AF65-F5344CB8AC3E}">
        <p14:creationId xmlns:p14="http://schemas.microsoft.com/office/powerpoint/2010/main" val="205530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957EFC2-10F3-4E82-94D9-310DD3681CC3}" type="datetimeFigureOut">
              <a:rPr lang="en-US" smtClean="0"/>
              <a:t>1/25/2018</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398487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28441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957EFC2-10F3-4E82-94D9-310DD3681CC3}" type="datetimeFigureOut">
              <a:rPr lang="en-US" smtClean="0"/>
              <a:t>1/25/2018</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233524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957EFC2-10F3-4E82-94D9-310DD3681CC3}" type="datetimeFigureOut">
              <a:rPr lang="en-US" smtClean="0"/>
              <a:t>1/25/2018</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435FA7DB-48A7-4E04-9F19-08DF2633B73D}"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415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0957EFC2-10F3-4E82-94D9-310DD3681CC3}" type="datetimeFigureOut">
              <a:rPr lang="en-US" smtClean="0"/>
              <a:t>1/25/2018</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350716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256748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335973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824370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957EFC2-10F3-4E82-94D9-310DD3681CC3}" type="datetimeFigureOut">
              <a:rPr lang="en-US" smtClean="0"/>
              <a:t>1/25/2018</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66380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109728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957EFC2-10F3-4E82-94D9-310DD3681CC3}" type="datetimeFigureOut">
              <a:rPr lang="en-US" smtClean="0"/>
              <a:t>1/25/2018</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293365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72098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13700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375852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185682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334009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7EFC2-10F3-4E82-94D9-310DD3681CC3}" type="datetimeFigureOut">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FA7DB-48A7-4E04-9F19-08DF2633B73D}" type="slidenum">
              <a:rPr lang="en-US" smtClean="0"/>
              <a:t>‹#›</a:t>
            </a:fld>
            <a:endParaRPr lang="en-US" dirty="0"/>
          </a:p>
        </p:txBody>
      </p:sp>
    </p:spTree>
    <p:extLst>
      <p:ext uri="{BB962C8B-B14F-4D97-AF65-F5344CB8AC3E}">
        <p14:creationId xmlns:p14="http://schemas.microsoft.com/office/powerpoint/2010/main" val="78030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57EFC2-10F3-4E82-94D9-310DD3681CC3}" type="datetimeFigureOut">
              <a:rPr lang="en-US" smtClean="0"/>
              <a:t>1/25/2018</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5FA7DB-48A7-4E04-9F19-08DF2633B73D}" type="slidenum">
              <a:rPr lang="en-US" smtClean="0"/>
              <a:t>‹#›</a:t>
            </a:fld>
            <a:endParaRPr lang="en-US" dirty="0"/>
          </a:p>
        </p:txBody>
      </p:sp>
    </p:spTree>
    <p:extLst>
      <p:ext uri="{BB962C8B-B14F-4D97-AF65-F5344CB8AC3E}">
        <p14:creationId xmlns:p14="http://schemas.microsoft.com/office/powerpoint/2010/main" val="548794173"/>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tiff"/></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fpa.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782521"/>
            <a:ext cx="9067800" cy="1317625"/>
          </a:xfrm>
        </p:spPr>
        <p:txBody>
          <a:bodyPr>
            <a:normAutofit fontScale="90000"/>
          </a:bodyPr>
          <a:lstStyle/>
          <a:p>
            <a:pPr algn="ctr"/>
            <a:r>
              <a:rPr lang="en-US" b="1" dirty="0"/>
              <a:t>HAZARD </a:t>
            </a:r>
            <a:r>
              <a:rPr lang="en-US" sz="5300" b="1" dirty="0"/>
              <a:t>COMMUNICATION STANDARD</a:t>
            </a:r>
            <a:br>
              <a:rPr lang="en-US" b="1" dirty="0"/>
            </a:br>
            <a:r>
              <a:rPr lang="en-US" sz="2000" i="1" dirty="0"/>
              <a:t>OSHA 29 CFR 1910.1200</a:t>
            </a:r>
            <a:endParaRPr lang="en-US" i="1" dirty="0"/>
          </a:p>
        </p:txBody>
      </p:sp>
      <p:pic>
        <p:nvPicPr>
          <p:cNvPr id="1026" name="Picture 2" descr="http://hosted1.activelearner.com/EvaluationCenter/Resources/1be04152-0d8b-4d6c-ae95-b8b66b877516/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133600"/>
            <a:ext cx="5019675"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7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1972"/>
            <a:ext cx="8244840" cy="1293028"/>
          </a:xfrm>
        </p:spPr>
        <p:txBody>
          <a:bodyPr>
            <a:normAutofit/>
          </a:bodyPr>
          <a:lstStyle/>
          <a:p>
            <a:pPr algn="ctr"/>
            <a:r>
              <a:rPr lang="en-US" dirty="0"/>
              <a:t>Hazard Communication Standard</a:t>
            </a:r>
          </a:p>
        </p:txBody>
      </p:sp>
      <p:sp>
        <p:nvSpPr>
          <p:cNvPr id="3" name="Content Placeholder 2"/>
          <p:cNvSpPr>
            <a:spLocks noGrp="1"/>
          </p:cNvSpPr>
          <p:nvPr>
            <p:ph idx="1"/>
          </p:nvPr>
        </p:nvSpPr>
        <p:spPr>
          <a:xfrm>
            <a:off x="381000" y="1905000"/>
            <a:ext cx="8382000" cy="2438400"/>
          </a:xfrm>
        </p:spPr>
        <p:txBody>
          <a:bodyPr>
            <a:normAutofit fontScale="85000" lnSpcReduction="20000"/>
          </a:bodyPr>
          <a:lstStyle/>
          <a:p>
            <a:pPr marL="0" indent="0">
              <a:lnSpc>
                <a:spcPct val="120000"/>
              </a:lnSpc>
              <a:buNone/>
            </a:pPr>
            <a:r>
              <a:rPr lang="en-US" dirty="0">
                <a:effectLst/>
              </a:rPr>
              <a:t>The Hazard Communication Standard covers both </a:t>
            </a:r>
            <a:r>
              <a:rPr lang="en-US" b="1" dirty="0">
                <a:solidFill>
                  <a:srgbClr val="FF0000"/>
                </a:solidFill>
                <a:effectLst/>
              </a:rPr>
              <a:t>physical</a:t>
            </a:r>
            <a:r>
              <a:rPr lang="en-US" dirty="0">
                <a:effectLst/>
              </a:rPr>
              <a:t> hazards (such as flammability or the potential for explosions) and </a:t>
            </a:r>
            <a:r>
              <a:rPr lang="en-US" b="1" dirty="0">
                <a:solidFill>
                  <a:srgbClr val="FF0000"/>
                </a:solidFill>
                <a:effectLst/>
              </a:rPr>
              <a:t>health</a:t>
            </a:r>
            <a:r>
              <a:rPr lang="en-US" dirty="0">
                <a:solidFill>
                  <a:srgbClr val="FF0000"/>
                </a:solidFill>
                <a:effectLst/>
              </a:rPr>
              <a:t> </a:t>
            </a:r>
            <a:r>
              <a:rPr lang="en-US" dirty="0">
                <a:effectLst/>
              </a:rPr>
              <a:t>hazards (including both acute and chronic effects). By making information available to employers and employees about these hazards and recommended precautions for safe chemical use, illnesses and injuries caused by chemicals can be reduced.</a:t>
            </a:r>
            <a:br>
              <a:rPr lang="en-US" dirty="0">
                <a:effectLst/>
              </a:rPr>
            </a:br>
            <a:br>
              <a:rPr lang="en-US" dirty="0">
                <a:effectLst/>
              </a:rPr>
            </a:br>
            <a:endParaRPr lang="en-US" dirty="0"/>
          </a:p>
        </p:txBody>
      </p:sp>
      <p:pic>
        <p:nvPicPr>
          <p:cNvPr id="4097" name="Picture 1" descr="http://hosted1.activelearner.com/EvaluationCenter/Resources/29e9cdc6-6530-4be7-944b-7a2e83d58d1b/lz%20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397" y="3943816"/>
            <a:ext cx="36480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3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Understanding the Numbers…</a:t>
            </a:r>
            <a:br>
              <a:rPr lang="en-US" dirty="0"/>
            </a:br>
            <a:r>
              <a:rPr lang="en-US" dirty="0"/>
              <a:t>for Flammability</a:t>
            </a:r>
          </a:p>
        </p:txBody>
      </p:sp>
      <p:sp>
        <p:nvSpPr>
          <p:cNvPr id="3" name="Content Placeholder 2"/>
          <p:cNvSpPr txBox="1">
            <a:spLocks/>
          </p:cNvSpPr>
          <p:nvPr/>
        </p:nvSpPr>
        <p:spPr>
          <a:xfrm>
            <a:off x="457200" y="1600201"/>
            <a:ext cx="2590800" cy="18288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a:solidFill>
                  <a:srgbClr val="FF0000"/>
                </a:solidFill>
              </a:rPr>
              <a:t>NFPA</a:t>
            </a:r>
          </a:p>
          <a:p>
            <a:pPr marL="0" indent="0">
              <a:buFont typeface="Arial" pitchFamily="34" charset="0"/>
              <a:buNone/>
            </a:pPr>
            <a:r>
              <a:rPr lang="en-US" dirty="0"/>
              <a:t>4 = Severe</a:t>
            </a:r>
          </a:p>
          <a:p>
            <a:pPr marL="0" indent="0">
              <a:buFont typeface="Arial" pitchFamily="34" charset="0"/>
              <a:buNone/>
            </a:pPr>
            <a:r>
              <a:rPr lang="en-US" dirty="0"/>
              <a:t>3 = Serious</a:t>
            </a:r>
          </a:p>
          <a:p>
            <a:pPr marL="0" indent="0">
              <a:buFont typeface="Arial" pitchFamily="34" charset="0"/>
              <a:buNone/>
            </a:pPr>
            <a:r>
              <a:rPr lang="en-US" dirty="0"/>
              <a:t>2 = Moderate</a:t>
            </a:r>
          </a:p>
          <a:p>
            <a:pPr marL="0" indent="0">
              <a:buFont typeface="Arial" pitchFamily="34" charset="0"/>
              <a:buNone/>
            </a:pPr>
            <a:r>
              <a:rPr lang="en-US" dirty="0"/>
              <a:t>1 = Slight</a:t>
            </a:r>
          </a:p>
          <a:p>
            <a:pPr marL="0" indent="0">
              <a:buFont typeface="Arial" pitchFamily="34" charset="0"/>
              <a:buNone/>
            </a:pPr>
            <a:r>
              <a:rPr lang="en-US" dirty="0"/>
              <a:t>0 = Minimal</a:t>
            </a:r>
          </a:p>
        </p:txBody>
      </p:sp>
      <p:sp>
        <p:nvSpPr>
          <p:cNvPr id="4" name="TextBox 3"/>
          <p:cNvSpPr txBox="1"/>
          <p:nvPr/>
        </p:nvSpPr>
        <p:spPr>
          <a:xfrm>
            <a:off x="4800600" y="1213010"/>
            <a:ext cx="4000500" cy="1938992"/>
          </a:xfrm>
          <a:prstGeom prst="rect">
            <a:avLst/>
          </a:prstGeom>
          <a:noFill/>
        </p:spPr>
        <p:txBody>
          <a:bodyPr wrap="square" rtlCol="0">
            <a:spAutoFit/>
          </a:bodyPr>
          <a:lstStyle/>
          <a:p>
            <a:pPr algn="ctr"/>
            <a:r>
              <a:rPr lang="en-US" sz="2400" dirty="0">
                <a:solidFill>
                  <a:srgbClr val="FF0000"/>
                </a:solidFill>
              </a:rPr>
              <a:t>OSHA </a:t>
            </a:r>
            <a:br>
              <a:rPr lang="en-US" sz="2400" dirty="0">
                <a:solidFill>
                  <a:srgbClr val="FF0000"/>
                </a:solidFill>
              </a:rPr>
            </a:br>
            <a:r>
              <a:rPr lang="en-US" sz="2400" dirty="0">
                <a:solidFill>
                  <a:srgbClr val="FF0000"/>
                </a:solidFill>
              </a:rPr>
              <a:t>GHS Nomenclature</a:t>
            </a:r>
          </a:p>
          <a:p>
            <a:r>
              <a:rPr lang="en-US" dirty="0"/>
              <a:t>Cat 1 = Severe Hazard</a:t>
            </a:r>
          </a:p>
          <a:p>
            <a:r>
              <a:rPr lang="en-US" dirty="0"/>
              <a:t>Cat 2 = Serious Hazard</a:t>
            </a:r>
          </a:p>
          <a:p>
            <a:r>
              <a:rPr lang="en-US" dirty="0"/>
              <a:t>Cat 3 = Moderate Hazard</a:t>
            </a:r>
          </a:p>
          <a:p>
            <a:r>
              <a:rPr lang="en-US" dirty="0"/>
              <a:t>Cat 4 = Slight Hazard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66279"/>
            <a:ext cx="1371600" cy="124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712533726"/>
              </p:ext>
            </p:extLst>
          </p:nvPr>
        </p:nvGraphicFramePr>
        <p:xfrm>
          <a:off x="1219200" y="3810000"/>
          <a:ext cx="5562600" cy="2378507"/>
        </p:xfrm>
        <a:graphic>
          <a:graphicData uri="http://schemas.openxmlformats.org/drawingml/2006/table">
            <a:tbl>
              <a:tblPr firstRow="1" bandRow="1">
                <a:tableStyleId>{5C22544A-7EE6-4342-B048-85BDC9FD1C3A}</a:tableStyleId>
              </a:tblPr>
              <a:tblGrid>
                <a:gridCol w="2209801">
                  <a:extLst>
                    <a:ext uri="{9D8B030D-6E8A-4147-A177-3AD203B41FA5}">
                      <a16:colId xmlns:a16="http://schemas.microsoft.com/office/drawing/2014/main" val="20000"/>
                    </a:ext>
                  </a:extLst>
                </a:gridCol>
                <a:gridCol w="1498599">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tblGrid>
              <a:tr h="631927">
                <a:tc>
                  <a:txBody>
                    <a:bodyPr/>
                    <a:lstStyle/>
                    <a:p>
                      <a:r>
                        <a:rPr lang="en-US" dirty="0"/>
                        <a:t>Flammability Criteria</a:t>
                      </a:r>
                    </a:p>
                  </a:txBody>
                  <a:tcPr/>
                </a:tc>
                <a:tc>
                  <a:txBody>
                    <a:bodyPr/>
                    <a:lstStyle/>
                    <a:p>
                      <a:r>
                        <a:rPr lang="en-US" dirty="0"/>
                        <a:t>GHS</a:t>
                      </a:r>
                      <a:r>
                        <a:rPr lang="en-US" baseline="0" dirty="0"/>
                        <a:t> Category</a:t>
                      </a:r>
                      <a:endParaRPr lang="en-US" dirty="0"/>
                    </a:p>
                  </a:txBody>
                  <a:tcPr/>
                </a:tc>
                <a:tc>
                  <a:txBody>
                    <a:bodyPr/>
                    <a:lstStyle/>
                    <a:p>
                      <a:pPr algn="ctr"/>
                      <a:r>
                        <a:rPr lang="en-US" dirty="0"/>
                        <a:t>NFPA Rating</a:t>
                      </a:r>
                    </a:p>
                  </a:txBody>
                  <a:tcPr/>
                </a:tc>
                <a:extLst>
                  <a:ext uri="{0D108BD9-81ED-4DB2-BD59-A6C34878D82A}">
                    <a16:rowId xmlns:a16="http://schemas.microsoft.com/office/drawing/2014/main" val="10000"/>
                  </a:ext>
                </a:extLst>
              </a:tr>
              <a:tr h="366116">
                <a:tc>
                  <a:txBody>
                    <a:bodyPr/>
                    <a:lstStyle/>
                    <a:p>
                      <a:r>
                        <a:rPr lang="en-US" dirty="0"/>
                        <a:t>FP</a:t>
                      </a:r>
                      <a:r>
                        <a:rPr lang="en-US" baseline="0" dirty="0"/>
                        <a:t> &lt;73F, BP &lt;100F</a:t>
                      </a:r>
                      <a:endParaRPr lang="en-US" dirty="0"/>
                    </a:p>
                  </a:txBody>
                  <a:tcPr/>
                </a:tc>
                <a:tc>
                  <a:txBody>
                    <a:bodyPr/>
                    <a:lstStyle/>
                    <a:p>
                      <a:pPr algn="ctr"/>
                      <a:r>
                        <a:rPr lang="en-US" dirty="0"/>
                        <a:t>1 or 2</a:t>
                      </a:r>
                    </a:p>
                  </a:txBody>
                  <a:tcPr/>
                </a:tc>
                <a:tc>
                  <a:txBody>
                    <a:bodyPr/>
                    <a:lstStyle/>
                    <a:p>
                      <a:pPr algn="ctr"/>
                      <a:r>
                        <a:rPr lang="en-US" dirty="0"/>
                        <a:t>4</a:t>
                      </a:r>
                    </a:p>
                  </a:txBody>
                  <a:tcPr/>
                </a:tc>
                <a:extLst>
                  <a:ext uri="{0D108BD9-81ED-4DB2-BD59-A6C34878D82A}">
                    <a16:rowId xmlns:a16="http://schemas.microsoft.com/office/drawing/2014/main" val="10001"/>
                  </a:ext>
                </a:extLst>
              </a:tr>
              <a:tr h="631927">
                <a:tc>
                  <a:txBody>
                    <a:bodyPr/>
                    <a:lstStyle/>
                    <a:p>
                      <a:r>
                        <a:rPr lang="en-US" dirty="0"/>
                        <a:t>FP</a:t>
                      </a:r>
                      <a:r>
                        <a:rPr lang="en-US" baseline="0" dirty="0"/>
                        <a:t> &lt;73, BP &gt;100F</a:t>
                      </a:r>
                    </a:p>
                    <a:p>
                      <a:r>
                        <a:rPr lang="en-US" baseline="0" dirty="0"/>
                        <a:t>FP&gt;73, BP&lt;100F</a:t>
                      </a:r>
                      <a:endParaRPr lang="en-US" dirty="0"/>
                    </a:p>
                  </a:txBody>
                  <a:tcPr/>
                </a:tc>
                <a:tc>
                  <a:txBody>
                    <a:bodyPr/>
                    <a:lstStyle/>
                    <a:p>
                      <a:pPr algn="ctr"/>
                      <a:r>
                        <a:rPr lang="en-US" dirty="0"/>
                        <a:t>2 or 3</a:t>
                      </a:r>
                    </a:p>
                  </a:txBody>
                  <a:tcPr/>
                </a:tc>
                <a:tc>
                  <a:txBody>
                    <a:bodyPr/>
                    <a:lstStyle/>
                    <a:p>
                      <a:pPr algn="ctr"/>
                      <a:r>
                        <a:rPr lang="en-US" dirty="0"/>
                        <a:t>3</a:t>
                      </a:r>
                    </a:p>
                  </a:txBody>
                  <a:tcPr/>
                </a:tc>
                <a:extLst>
                  <a:ext uri="{0D108BD9-81ED-4DB2-BD59-A6C34878D82A}">
                    <a16:rowId xmlns:a16="http://schemas.microsoft.com/office/drawing/2014/main" val="10002"/>
                  </a:ext>
                </a:extLst>
              </a:tr>
              <a:tr h="366116">
                <a:tc>
                  <a:txBody>
                    <a:bodyPr/>
                    <a:lstStyle/>
                    <a:p>
                      <a:r>
                        <a:rPr lang="en-US" dirty="0"/>
                        <a:t>FP&gt;100F</a:t>
                      </a:r>
                      <a:r>
                        <a:rPr lang="en-US" baseline="0" dirty="0"/>
                        <a:t>, &lt;200F</a:t>
                      </a:r>
                      <a:endParaRPr lang="en-US" dirty="0"/>
                    </a:p>
                  </a:txBody>
                  <a:tcPr/>
                </a:tc>
                <a:tc>
                  <a:txBody>
                    <a:bodyPr/>
                    <a:lstStyle/>
                    <a:p>
                      <a:pPr algn="ctr"/>
                      <a:r>
                        <a:rPr lang="en-US" dirty="0"/>
                        <a:t>3 or 4</a:t>
                      </a:r>
                    </a:p>
                  </a:txBody>
                  <a:tcPr/>
                </a:tc>
                <a:tc>
                  <a:txBody>
                    <a:bodyPr/>
                    <a:lstStyle/>
                    <a:p>
                      <a:pPr algn="ctr"/>
                      <a:r>
                        <a:rPr lang="en-US" dirty="0"/>
                        <a:t>2</a:t>
                      </a:r>
                    </a:p>
                  </a:txBody>
                  <a:tcPr/>
                </a:tc>
                <a:extLst>
                  <a:ext uri="{0D108BD9-81ED-4DB2-BD59-A6C34878D82A}">
                    <a16:rowId xmlns:a16="http://schemas.microsoft.com/office/drawing/2014/main" val="10003"/>
                  </a:ext>
                </a:extLst>
              </a:tr>
              <a:tr h="366115">
                <a:tc>
                  <a:txBody>
                    <a:bodyPr/>
                    <a:lstStyle/>
                    <a:p>
                      <a:r>
                        <a:rPr lang="en-US" dirty="0"/>
                        <a:t>FP&gt;200F</a:t>
                      </a:r>
                    </a:p>
                  </a:txBody>
                  <a:tcPr/>
                </a:tc>
                <a:tc>
                  <a:txBody>
                    <a:bodyPr/>
                    <a:lstStyle/>
                    <a:p>
                      <a:pPr algn="ctr"/>
                      <a:r>
                        <a:rPr lang="en-US" dirty="0"/>
                        <a:t>None</a:t>
                      </a:r>
                    </a:p>
                  </a:txBody>
                  <a:tcPr/>
                </a:tc>
                <a:tc>
                  <a:txBody>
                    <a:bodyPr/>
                    <a:lstStyle/>
                    <a:p>
                      <a:pPr algn="ctr"/>
                      <a:r>
                        <a:rPr lang="en-US" dirty="0"/>
                        <a:t>1</a:t>
                      </a:r>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1066800" y="6384840"/>
            <a:ext cx="7086600" cy="369332"/>
          </a:xfrm>
          <a:prstGeom prst="rect">
            <a:avLst/>
          </a:prstGeom>
        </p:spPr>
        <p:txBody>
          <a:bodyPr wrap="square">
            <a:spAutoFit/>
          </a:bodyPr>
          <a:lstStyle/>
          <a:p>
            <a:r>
              <a:rPr lang="en-US" dirty="0">
                <a:latin typeface="Calibri" panose="020F0502020204030204" pitchFamily="34" charset="0"/>
              </a:rPr>
              <a:t>OSHA now considers flammable to be at a flashpoint at or below 199.4</a:t>
            </a:r>
            <a:r>
              <a:rPr lang="en-US" dirty="0">
                <a:latin typeface="Times New Roman" panose="02020603050405020304" pitchFamily="18" charset="0"/>
              </a:rPr>
              <a:t>°</a:t>
            </a:r>
            <a:r>
              <a:rPr lang="en-US" dirty="0">
                <a:latin typeface="Calibri" panose="020F0502020204030204" pitchFamily="34" charset="0"/>
              </a:rPr>
              <a:t>F</a:t>
            </a:r>
            <a:endParaRPr lang="en-US" dirty="0"/>
          </a:p>
        </p:txBody>
      </p:sp>
      <p:pic>
        <p:nvPicPr>
          <p:cNvPr id="9" name="Picture 2">
            <a:extLst>
              <a:ext uri="{FF2B5EF4-FFF2-40B4-BE49-F238E27FC236}">
                <a16:creationId xmlns:a16="http://schemas.microsoft.com/office/drawing/2014/main" id="{59AD6161-1C95-43E4-BF19-01EF829026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8900000">
            <a:off x="7750083" y="3704621"/>
            <a:ext cx="996017" cy="99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0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260" y="490239"/>
            <a:ext cx="6377940" cy="1293028"/>
          </a:xfrm>
        </p:spPr>
        <p:txBody>
          <a:bodyPr/>
          <a:lstStyle/>
          <a:p>
            <a:r>
              <a:rPr lang="en-US" dirty="0"/>
              <a:t>Physical Hazards</a:t>
            </a:r>
          </a:p>
        </p:txBody>
      </p:sp>
      <p:sp>
        <p:nvSpPr>
          <p:cNvPr id="3" name="Content Placeholder 2"/>
          <p:cNvSpPr>
            <a:spLocks noGrp="1"/>
          </p:cNvSpPr>
          <p:nvPr>
            <p:ph idx="1"/>
          </p:nvPr>
        </p:nvSpPr>
        <p:spPr>
          <a:xfrm>
            <a:off x="762000" y="1783267"/>
            <a:ext cx="8077200" cy="1371600"/>
          </a:xfrm>
        </p:spPr>
        <p:txBody>
          <a:bodyPr>
            <a:normAutofit/>
          </a:bodyPr>
          <a:lstStyle/>
          <a:p>
            <a:pPr marL="0" indent="0">
              <a:buNone/>
            </a:pPr>
            <a:r>
              <a:rPr lang="en-US" b="1" dirty="0">
                <a:effectLst/>
              </a:rPr>
              <a:t>Physical hazard</a:t>
            </a:r>
            <a:r>
              <a:rPr lang="en-US" dirty="0">
                <a:effectLst/>
              </a:rPr>
              <a:t> means there is scientifically valid evidence that the chemical has the potential for one of the following hazardous effects: </a:t>
            </a:r>
          </a:p>
          <a:p>
            <a:pPr marL="0" indent="0">
              <a:buNone/>
            </a:pPr>
            <a:endParaRPr lang="en-US" dirty="0"/>
          </a:p>
          <a:p>
            <a:pPr marL="0" indent="0">
              <a:buNone/>
            </a:pPr>
            <a:endParaRPr lang="en-US" dirty="0"/>
          </a:p>
        </p:txBody>
      </p:sp>
      <p:sp>
        <p:nvSpPr>
          <p:cNvPr id="4" name="Rectangle 3"/>
          <p:cNvSpPr/>
          <p:nvPr/>
        </p:nvSpPr>
        <p:spPr>
          <a:xfrm>
            <a:off x="1333500" y="3073625"/>
            <a:ext cx="6934200" cy="2677656"/>
          </a:xfrm>
          <a:prstGeom prst="rect">
            <a:avLst/>
          </a:prstGeom>
        </p:spPr>
        <p:txBody>
          <a:bodyPr wrap="square" numCol="2">
            <a:spAutoFit/>
          </a:bodyPr>
          <a:lstStyle/>
          <a:p>
            <a:pPr marL="342900" lvl="0" indent="-342900">
              <a:spcBef>
                <a:spcPct val="20000"/>
              </a:spcBef>
              <a:buFont typeface="Arial" pitchFamily="34" charset="0"/>
              <a:buChar char="•"/>
            </a:pPr>
            <a:r>
              <a:rPr lang="en-US" sz="2400" dirty="0"/>
              <a:t>Explosion</a:t>
            </a:r>
          </a:p>
          <a:p>
            <a:pPr marL="342900" lvl="0" indent="-342900">
              <a:spcBef>
                <a:spcPct val="20000"/>
              </a:spcBef>
              <a:buFont typeface="Arial" pitchFamily="34" charset="0"/>
              <a:buChar char="•"/>
            </a:pPr>
            <a:r>
              <a:rPr lang="en-US" sz="2400" dirty="0"/>
              <a:t>Flammability</a:t>
            </a:r>
          </a:p>
          <a:p>
            <a:pPr marL="342900" lvl="0" indent="-342900">
              <a:spcBef>
                <a:spcPct val="20000"/>
              </a:spcBef>
              <a:buFont typeface="Arial" pitchFamily="34" charset="0"/>
              <a:buChar char="•"/>
            </a:pPr>
            <a:r>
              <a:rPr lang="en-US" sz="2400" dirty="0"/>
              <a:t>Corrosive to metal</a:t>
            </a:r>
          </a:p>
          <a:p>
            <a:pPr marL="342900" lvl="0" indent="-342900">
              <a:spcBef>
                <a:spcPct val="20000"/>
              </a:spcBef>
              <a:buFont typeface="Arial" pitchFamily="34" charset="0"/>
              <a:buChar char="•"/>
            </a:pPr>
            <a:r>
              <a:rPr lang="en-US" sz="2400" dirty="0"/>
              <a:t>Gas under</a:t>
            </a:r>
            <a:r>
              <a:rPr lang="en-US" sz="2000" dirty="0"/>
              <a:t> </a:t>
            </a:r>
            <a:r>
              <a:rPr lang="en-US" sz="2400" dirty="0"/>
              <a:t>pressure</a:t>
            </a:r>
          </a:p>
          <a:p>
            <a:pPr marL="342900" lvl="0" indent="-342900">
              <a:spcBef>
                <a:spcPct val="20000"/>
              </a:spcBef>
              <a:buFont typeface="Arial" pitchFamily="34" charset="0"/>
              <a:buChar char="•"/>
            </a:pPr>
            <a:r>
              <a:rPr lang="en-US" sz="2400" dirty="0"/>
              <a:t>Organic peroxide</a:t>
            </a:r>
          </a:p>
          <a:p>
            <a:pPr marL="342900" lvl="0" indent="-342900">
              <a:spcBef>
                <a:spcPct val="20000"/>
              </a:spcBef>
              <a:buFont typeface="Arial" pitchFamily="34" charset="0"/>
              <a:buChar char="•"/>
            </a:pPr>
            <a:endParaRPr lang="en-US" sz="2400" dirty="0"/>
          </a:p>
          <a:p>
            <a:pPr marL="342900" lvl="0" indent="-342900">
              <a:spcBef>
                <a:spcPct val="20000"/>
              </a:spcBef>
              <a:buFont typeface="Arial" pitchFamily="34" charset="0"/>
              <a:buChar char="•"/>
            </a:pPr>
            <a:r>
              <a:rPr lang="en-US" sz="2400" dirty="0"/>
              <a:t>Oxidizer</a:t>
            </a:r>
          </a:p>
          <a:p>
            <a:pPr marL="342900" lvl="0" indent="-342900">
              <a:spcBef>
                <a:spcPct val="20000"/>
              </a:spcBef>
              <a:buFont typeface="Arial" pitchFamily="34" charset="0"/>
              <a:buChar char="•"/>
            </a:pPr>
            <a:r>
              <a:rPr lang="en-US" sz="2400" dirty="0"/>
              <a:t>Pyrophoric</a:t>
            </a:r>
          </a:p>
          <a:p>
            <a:pPr marL="342900" lvl="0" indent="-342900">
              <a:spcBef>
                <a:spcPct val="20000"/>
              </a:spcBef>
              <a:buFont typeface="Arial" pitchFamily="34" charset="0"/>
              <a:buChar char="•"/>
            </a:pPr>
            <a:r>
              <a:rPr lang="en-US" sz="2400" dirty="0"/>
              <a:t>Unstable (self-reactive)</a:t>
            </a:r>
          </a:p>
          <a:p>
            <a:pPr marL="342900" lvl="0" indent="-342900">
              <a:spcBef>
                <a:spcPct val="20000"/>
              </a:spcBef>
              <a:buFont typeface="Arial" pitchFamily="34" charset="0"/>
              <a:buChar char="•"/>
            </a:pPr>
            <a:r>
              <a:rPr lang="en-US" sz="2400" dirty="0"/>
              <a:t>Water-reactive</a:t>
            </a:r>
          </a:p>
        </p:txBody>
      </p:sp>
      <p:pic>
        <p:nvPicPr>
          <p:cNvPr id="6" name="Picture 2">
            <a:extLst>
              <a:ext uri="{FF2B5EF4-FFF2-40B4-BE49-F238E27FC236}">
                <a16:creationId xmlns:a16="http://schemas.microsoft.com/office/drawing/2014/main" id="{8F0123E8-BFEE-404A-B850-F238F95850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8900000">
            <a:off x="1503809" y="5577050"/>
            <a:ext cx="996017" cy="996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B9F9E3C-223B-4E3C-85CC-5B2530A003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8900000">
            <a:off x="4023741" y="5534325"/>
            <a:ext cx="1032032" cy="1032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7CF2ECD-3038-44CB-ADEB-EA012AC9CB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18900000">
            <a:off x="6414085" y="5575895"/>
            <a:ext cx="1025647" cy="102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860" y="228600"/>
            <a:ext cx="6377940" cy="1293028"/>
          </a:xfrm>
        </p:spPr>
        <p:txBody>
          <a:bodyPr/>
          <a:lstStyle/>
          <a:p>
            <a:r>
              <a:rPr lang="en-US" dirty="0"/>
              <a:t>Health Hazards</a:t>
            </a: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pPr marL="0" indent="0">
              <a:buNone/>
            </a:pPr>
            <a:r>
              <a:rPr lang="en-US" b="1" dirty="0">
                <a:effectLst/>
              </a:rPr>
              <a:t>A chemical is a </a:t>
            </a:r>
            <a:r>
              <a:rPr lang="en-US" b="1" dirty="0"/>
              <a:t>health hazard</a:t>
            </a:r>
            <a:r>
              <a:rPr lang="en-US" b="1" dirty="0">
                <a:effectLst/>
              </a:rPr>
              <a:t> if exposure can cause illness or other health problems. </a:t>
            </a:r>
            <a:r>
              <a:rPr lang="en-US" dirty="0">
                <a:effectLst/>
              </a:rPr>
              <a:t>The following is a brief description of the major types of health hazards. </a:t>
            </a:r>
          </a:p>
          <a:p>
            <a:pPr lvl="1"/>
            <a:r>
              <a:rPr lang="en-US" b="1" dirty="0"/>
              <a:t>Corrosives</a:t>
            </a:r>
            <a:r>
              <a:rPr lang="en-US" dirty="0"/>
              <a:t> </a:t>
            </a:r>
            <a:r>
              <a:rPr lang="en-US" dirty="0">
                <a:effectLst/>
              </a:rPr>
              <a:t>- cause tissue damage and burns on contact with the skin and eyes. </a:t>
            </a:r>
          </a:p>
          <a:p>
            <a:pPr lvl="1"/>
            <a:r>
              <a:rPr lang="en-US" b="1" dirty="0"/>
              <a:t>Irritants</a:t>
            </a:r>
            <a:r>
              <a:rPr lang="en-US" dirty="0">
                <a:effectLst/>
              </a:rPr>
              <a:t> - cause intense redness or swelling of the skin or eyes on contact, but with no permanent tissue damage. </a:t>
            </a:r>
          </a:p>
          <a:p>
            <a:pPr lvl="1"/>
            <a:r>
              <a:rPr lang="en-US" b="1" dirty="0"/>
              <a:t>Sensitizers</a:t>
            </a:r>
            <a:r>
              <a:rPr lang="en-US" b="1" dirty="0">
                <a:effectLst/>
              </a:rPr>
              <a:t> </a:t>
            </a:r>
            <a:r>
              <a:rPr lang="en-US" dirty="0">
                <a:effectLst/>
              </a:rPr>
              <a:t>- cause an allergic skin or respiratory reaction. </a:t>
            </a:r>
          </a:p>
          <a:p>
            <a:pPr lvl="1"/>
            <a:r>
              <a:rPr lang="en-US" b="1" dirty="0"/>
              <a:t>Acutely Toxic Materials</a:t>
            </a:r>
            <a:r>
              <a:rPr lang="en-US" dirty="0"/>
              <a:t> </a:t>
            </a:r>
            <a:r>
              <a:rPr lang="en-US" dirty="0">
                <a:effectLst/>
              </a:rPr>
              <a:t>- cause an adverse effect, even at very low doses.</a:t>
            </a:r>
          </a:p>
          <a:p>
            <a:pPr lvl="1"/>
            <a:r>
              <a:rPr lang="en-US" b="1" dirty="0"/>
              <a:t>Carcinogens</a:t>
            </a:r>
            <a:r>
              <a:rPr lang="en-US" dirty="0"/>
              <a:t> </a:t>
            </a:r>
            <a:r>
              <a:rPr lang="en-US" dirty="0">
                <a:effectLst/>
              </a:rPr>
              <a:t>- may cause cancer. </a:t>
            </a:r>
          </a:p>
          <a:p>
            <a:pPr lvl="1"/>
            <a:r>
              <a:rPr lang="en-US" b="1" dirty="0"/>
              <a:t>Teratogens</a:t>
            </a:r>
            <a:r>
              <a:rPr lang="en-US" dirty="0"/>
              <a:t> </a:t>
            </a:r>
            <a:r>
              <a:rPr lang="en-US" dirty="0">
                <a:effectLst/>
              </a:rPr>
              <a:t>- may cause birth defects. </a:t>
            </a:r>
          </a:p>
          <a:p>
            <a:pPr lvl="1"/>
            <a:r>
              <a:rPr lang="en-US" b="1" dirty="0"/>
              <a:t>Organ Specific Hazards </a:t>
            </a:r>
            <a:r>
              <a:rPr lang="en-US" dirty="0">
                <a:effectLst/>
              </a:rPr>
              <a:t>- may cause damage to specific organ systems, such as the blood, liver, lungs, or reproductive system. </a:t>
            </a:r>
            <a:br>
              <a:rPr lang="en-US" dirty="0">
                <a:effectLst/>
              </a:rPr>
            </a:br>
            <a:endParaRPr lang="en-US" dirty="0">
              <a:effectLst/>
            </a:endParaRPr>
          </a:p>
          <a:p>
            <a:pPr marL="0" indent="0">
              <a:buNone/>
            </a:pPr>
            <a:endParaRPr lang="en-US" dirty="0"/>
          </a:p>
        </p:txBody>
      </p:sp>
      <p:pic>
        <p:nvPicPr>
          <p:cNvPr id="7" name="Picture 5">
            <a:extLst>
              <a:ext uri="{FF2B5EF4-FFF2-40B4-BE49-F238E27FC236}">
                <a16:creationId xmlns:a16="http://schemas.microsoft.com/office/drawing/2014/main" id="{FD79ED6F-7BF0-42F3-82D6-7E9CC72268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241" y="5423279"/>
            <a:ext cx="1265238"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extLst>
              <a:ext uri="{FF2B5EF4-FFF2-40B4-BE49-F238E27FC236}">
                <a16:creationId xmlns:a16="http://schemas.microsoft.com/office/drawing/2014/main" id="{47BBAF40-F04B-4CC5-9C53-73A69DBC62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423279"/>
            <a:ext cx="1266641" cy="126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29B33807-F26A-43DC-B15C-1831A57DB9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401629"/>
            <a:ext cx="1292332" cy="129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96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Routes of Exposure</a:t>
            </a:r>
          </a:p>
        </p:txBody>
      </p:sp>
      <p:sp>
        <p:nvSpPr>
          <p:cNvPr id="3" name="Content Placeholder 2"/>
          <p:cNvSpPr>
            <a:spLocks noGrp="1"/>
          </p:cNvSpPr>
          <p:nvPr>
            <p:ph idx="1"/>
          </p:nvPr>
        </p:nvSpPr>
        <p:spPr>
          <a:xfrm>
            <a:off x="457200" y="1295400"/>
            <a:ext cx="8229600" cy="4373563"/>
          </a:xfrm>
        </p:spPr>
        <p:txBody>
          <a:bodyPr>
            <a:normAutofit/>
          </a:bodyPr>
          <a:lstStyle/>
          <a:p>
            <a:pPr marL="0" indent="0">
              <a:buNone/>
            </a:pPr>
            <a:r>
              <a:rPr lang="en-US" dirty="0">
                <a:effectLst/>
              </a:rPr>
              <a:t>To become harmful, a chemical must first enter or come in contact with your body (called "exposure"). For example, depending on the chemical and the manner in which it is handled, it may enter through different routes:</a:t>
            </a:r>
          </a:p>
          <a:p>
            <a:pPr lvl="1"/>
            <a:r>
              <a:rPr lang="en-US" dirty="0">
                <a:effectLst/>
              </a:rPr>
              <a:t>your lungs if you breath in fumes, mists or dust</a:t>
            </a:r>
            <a:r>
              <a:rPr lang="en-US" dirty="0"/>
              <a:t> (inhalation)</a:t>
            </a:r>
            <a:r>
              <a:rPr lang="en-US" dirty="0">
                <a:effectLst/>
              </a:rPr>
              <a:t> </a:t>
            </a:r>
          </a:p>
          <a:p>
            <a:pPr lvl="1"/>
            <a:r>
              <a:rPr lang="en-US" dirty="0">
                <a:effectLst/>
              </a:rPr>
              <a:t>your skin if liquid or dust touches or spills on you</a:t>
            </a:r>
            <a:r>
              <a:rPr lang="en-US" dirty="0"/>
              <a:t> (dermal)</a:t>
            </a:r>
            <a:r>
              <a:rPr lang="en-US" dirty="0">
                <a:effectLst/>
              </a:rPr>
              <a:t> </a:t>
            </a:r>
          </a:p>
          <a:p>
            <a:pPr lvl="1"/>
            <a:r>
              <a:rPr lang="en-US" dirty="0">
                <a:effectLst/>
              </a:rPr>
              <a:t>your mouth if you eat after handling chemicals, or if you accidentally swallow a chemical </a:t>
            </a:r>
            <a:r>
              <a:rPr lang="en-US" dirty="0"/>
              <a:t>(ingestion)</a:t>
            </a:r>
          </a:p>
          <a:p>
            <a:endParaRPr lang="en-US" dirty="0">
              <a:effectLst/>
            </a:endParaRPr>
          </a:p>
        </p:txBody>
      </p:sp>
      <p:pic>
        <p:nvPicPr>
          <p:cNvPr id="1026" name="Picture 2" descr="C:\Users\MJSA\AppData\Local\Microsoft\Windows\Temporary Internet Files\Content.IE5\VF01CBW3\MC9002871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572000"/>
            <a:ext cx="129953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osted1.activelearner.com/EvaluationCenter/Resources/81c6c229-6b08-49e5-a311-ce24e33d3646/absorb.gif">
            <a:extLst>
              <a:ext uri="{FF2B5EF4-FFF2-40B4-BE49-F238E27FC236}">
                <a16:creationId xmlns:a16="http://schemas.microsoft.com/office/drawing/2014/main" id="{29310B63-A835-4646-AC5F-14CF0293F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991" y="4238625"/>
            <a:ext cx="178117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http://hosted1.activelearner.com/EvaluationCenter/Resources/81c6c229-6b08-49e5-a311-ce24e33d3646/inhalation.gif">
            <a:extLst>
              <a:ext uri="{FF2B5EF4-FFF2-40B4-BE49-F238E27FC236}">
                <a16:creationId xmlns:a16="http://schemas.microsoft.com/office/drawing/2014/main" id="{DABED783-933A-4580-9C97-C8E055AFF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686300"/>
            <a:ext cx="16002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2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2AD3-29B2-4EF7-8C74-091403B7FC25}"/>
              </a:ext>
            </a:extLst>
          </p:cNvPr>
          <p:cNvSpPr>
            <a:spLocks noGrp="1"/>
          </p:cNvSpPr>
          <p:nvPr>
            <p:ph type="title"/>
          </p:nvPr>
        </p:nvSpPr>
        <p:spPr/>
        <p:txBody>
          <a:bodyPr/>
          <a:lstStyle/>
          <a:p>
            <a:r>
              <a:rPr lang="en-US" dirty="0"/>
              <a:t>Example-DHMO</a:t>
            </a:r>
          </a:p>
        </p:txBody>
      </p:sp>
      <p:sp>
        <p:nvSpPr>
          <p:cNvPr id="3" name="Content Placeholder 2">
            <a:extLst>
              <a:ext uri="{FF2B5EF4-FFF2-40B4-BE49-F238E27FC236}">
                <a16:creationId xmlns:a16="http://schemas.microsoft.com/office/drawing/2014/main" id="{B820E3BD-04E0-4DD2-A18C-D9ED27016164}"/>
              </a:ext>
            </a:extLst>
          </p:cNvPr>
          <p:cNvSpPr>
            <a:spLocks noGrp="1"/>
          </p:cNvSpPr>
          <p:nvPr>
            <p:ph idx="1"/>
          </p:nvPr>
        </p:nvSpPr>
        <p:spPr/>
        <p:txBody>
          <a:bodyPr>
            <a:normAutofit/>
          </a:bodyPr>
          <a:lstStyle/>
          <a:p>
            <a:r>
              <a:rPr lang="en-US" dirty="0"/>
              <a:t>Death due to accidental inhalation, even in small quantities</a:t>
            </a:r>
          </a:p>
          <a:p>
            <a:r>
              <a:rPr lang="en-US" dirty="0"/>
              <a:t>Major component of acid rain</a:t>
            </a:r>
          </a:p>
          <a:p>
            <a:r>
              <a:rPr lang="en-US" dirty="0"/>
              <a:t>Leads to corrosion and oxidation of many metals</a:t>
            </a:r>
          </a:p>
          <a:p>
            <a:r>
              <a:rPr lang="en-US" dirty="0"/>
              <a:t>Can contaminate electrical systems </a:t>
            </a:r>
          </a:p>
          <a:p>
            <a:r>
              <a:rPr lang="en-US" dirty="0"/>
              <a:t>When mixed with a number of hazardous chemicals it can give off poisonous compounds</a:t>
            </a:r>
          </a:p>
          <a:p>
            <a:endParaRPr lang="en-US" dirty="0"/>
          </a:p>
        </p:txBody>
      </p:sp>
    </p:spTree>
    <p:extLst>
      <p:ext uri="{BB962C8B-B14F-4D97-AF65-F5344CB8AC3E}">
        <p14:creationId xmlns:p14="http://schemas.microsoft.com/office/powerpoint/2010/main" val="337410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Labeling</a:t>
            </a:r>
          </a:p>
        </p:txBody>
      </p:sp>
      <p:sp>
        <p:nvSpPr>
          <p:cNvPr id="3" name="Content Placeholder 2"/>
          <p:cNvSpPr>
            <a:spLocks noGrp="1"/>
          </p:cNvSpPr>
          <p:nvPr>
            <p:ph idx="1"/>
          </p:nvPr>
        </p:nvSpPr>
        <p:spPr/>
        <p:txBody>
          <a:bodyPr>
            <a:normAutofit/>
          </a:bodyPr>
          <a:lstStyle/>
          <a:p>
            <a:pPr marL="0" indent="0">
              <a:buNone/>
            </a:pPr>
            <a:r>
              <a:rPr lang="en-US" sz="1800" dirty="0">
                <a:effectLst/>
              </a:rPr>
              <a:t>Your first line of defense in protecting yourself against hazardous chemicals is knowledge of the chemical itself.  </a:t>
            </a:r>
            <a:r>
              <a:rPr lang="en-US" sz="1800" u="sng" dirty="0">
                <a:effectLst/>
              </a:rPr>
              <a:t>All chemical containers in your workplace must have a proper label</a:t>
            </a:r>
            <a:r>
              <a:rPr lang="en-US" sz="1800" dirty="0">
                <a:effectLst/>
              </a:rPr>
              <a:t>, which identifies the chemical and gives some information about its hazards.</a:t>
            </a:r>
          </a:p>
          <a:p>
            <a:pPr marL="0" indent="0">
              <a:buNone/>
            </a:pPr>
            <a:endParaRPr lang="en-US" sz="1800" dirty="0"/>
          </a:p>
        </p:txBody>
      </p:sp>
      <p:pic>
        <p:nvPicPr>
          <p:cNvPr id="15362" name="Picture 2" descr="http://hosted1.activelearner.com/EvaluationCenter/Resources/437aad2d-4775-4bff-bfdd-8399466a9bb0/CHLOROFORM%20LABEL%20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71519"/>
            <a:ext cx="2743200" cy="2555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reason.kzoo.edu/reason_package/reason_4.0/data/images/2425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79540"/>
            <a:ext cx="25431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8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F812-733D-4545-9518-FB21F1ED289F}"/>
              </a:ext>
            </a:extLst>
          </p:cNvPr>
          <p:cNvSpPr>
            <a:spLocks noGrp="1"/>
          </p:cNvSpPr>
          <p:nvPr>
            <p:ph type="title"/>
          </p:nvPr>
        </p:nvSpPr>
        <p:spPr/>
        <p:txBody>
          <a:bodyPr/>
          <a:lstStyle/>
          <a:p>
            <a:r>
              <a:rPr lang="en-US" dirty="0"/>
              <a:t>Types of labels:</a:t>
            </a:r>
            <a:br>
              <a:rPr lang="en-US" dirty="0"/>
            </a:br>
            <a:endParaRPr lang="en-US" dirty="0"/>
          </a:p>
        </p:txBody>
      </p:sp>
      <p:sp>
        <p:nvSpPr>
          <p:cNvPr id="6" name="Content Placeholder 2">
            <a:extLst>
              <a:ext uri="{FF2B5EF4-FFF2-40B4-BE49-F238E27FC236}">
                <a16:creationId xmlns:a16="http://schemas.microsoft.com/office/drawing/2014/main" id="{E1A210E5-7BDD-42BF-ACDB-34899651783F}"/>
              </a:ext>
            </a:extLst>
          </p:cNvPr>
          <p:cNvSpPr txBox="1">
            <a:spLocks/>
          </p:cNvSpPr>
          <p:nvPr/>
        </p:nvSpPr>
        <p:spPr>
          <a:xfrm>
            <a:off x="457200" y="2088996"/>
            <a:ext cx="4724400" cy="4495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GHS shipping labels</a:t>
            </a:r>
          </a:p>
          <a:p>
            <a:r>
              <a:rPr lang="en-US" sz="2800" dirty="0"/>
              <a:t>HCS workplace labels</a:t>
            </a:r>
          </a:p>
          <a:p>
            <a:r>
              <a:rPr lang="en-US" sz="2800" dirty="0"/>
              <a:t>NFPA 704 labels</a:t>
            </a:r>
          </a:p>
          <a:p>
            <a:r>
              <a:rPr lang="en-US" sz="2800" dirty="0"/>
              <a:t>HMIS labels</a:t>
            </a:r>
          </a:p>
          <a:p>
            <a:r>
              <a:rPr lang="en-US" sz="2800" dirty="0"/>
              <a:t>DOT shipping labels, placarding, and markings</a:t>
            </a:r>
          </a:p>
        </p:txBody>
      </p:sp>
      <p:pic>
        <p:nvPicPr>
          <p:cNvPr id="4" name="Picture 3">
            <a:extLst>
              <a:ext uri="{FF2B5EF4-FFF2-40B4-BE49-F238E27FC236}">
                <a16:creationId xmlns:a16="http://schemas.microsoft.com/office/drawing/2014/main" id="{7A34B927-A460-4937-A0AE-A372F8D5B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040" y="2667000"/>
            <a:ext cx="3276600" cy="2518301"/>
          </a:xfrm>
          <a:prstGeom prst="rect">
            <a:avLst/>
          </a:prstGeom>
        </p:spPr>
      </p:pic>
    </p:spTree>
    <p:extLst>
      <p:ext uri="{BB962C8B-B14F-4D97-AF65-F5344CB8AC3E}">
        <p14:creationId xmlns:p14="http://schemas.microsoft.com/office/powerpoint/2010/main" val="125075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0"/>
            <a:ext cx="6377940" cy="914400"/>
          </a:xfrm>
        </p:spPr>
        <p:txBody>
          <a:bodyPr>
            <a:normAutofit fontScale="90000"/>
          </a:bodyPr>
          <a:lstStyle/>
          <a:p>
            <a:r>
              <a:rPr lang="en-US" sz="4400" b="1" dirty="0"/>
              <a:t>What's On A Label?</a:t>
            </a:r>
            <a:r>
              <a:rPr lang="en-US" sz="4400" dirty="0"/>
              <a:t> </a:t>
            </a:r>
            <a:br>
              <a:rPr lang="en-US" dirty="0"/>
            </a:br>
            <a:endParaRPr lang="en-US" dirty="0"/>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pPr marL="0" indent="0">
              <a:buNone/>
            </a:pPr>
            <a:r>
              <a:rPr lang="en-US" sz="1800" dirty="0">
                <a:effectLst/>
              </a:rPr>
              <a:t>All chemical manufacturers are required to label their products properly. Labels on all chemical containers </a:t>
            </a:r>
            <a:r>
              <a:rPr lang="en-US" sz="1800" b="1" i="1" u="sng" dirty="0">
                <a:solidFill>
                  <a:srgbClr val="FFFF00"/>
                </a:solidFill>
                <a:effectLst/>
              </a:rPr>
              <a:t>leaving</a:t>
            </a:r>
            <a:r>
              <a:rPr lang="en-US" sz="1800" dirty="0">
                <a:effectLst/>
              </a:rPr>
              <a:t> the workplace must supply the following information:</a:t>
            </a:r>
          </a:p>
          <a:p>
            <a:pPr marL="0" indent="0">
              <a:buNone/>
            </a:pPr>
            <a:endParaRPr lang="en-US" sz="1800" dirty="0"/>
          </a:p>
          <a:p>
            <a:pPr>
              <a:lnSpc>
                <a:spcPct val="110000"/>
              </a:lnSpc>
            </a:pPr>
            <a:r>
              <a:rPr lang="en-US" sz="1800" b="1" dirty="0"/>
              <a:t>Product identifier</a:t>
            </a:r>
            <a:r>
              <a:rPr lang="en-US" sz="1800" dirty="0"/>
              <a:t>: Must match SDS</a:t>
            </a:r>
          </a:p>
          <a:p>
            <a:pPr>
              <a:lnSpc>
                <a:spcPct val="110000"/>
              </a:lnSpc>
            </a:pPr>
            <a:r>
              <a:rPr lang="en-US" sz="1800" b="1" dirty="0"/>
              <a:t>Signal word</a:t>
            </a:r>
            <a:r>
              <a:rPr lang="en-US" sz="1800" dirty="0"/>
              <a:t>: Danger or Warning</a:t>
            </a:r>
          </a:p>
          <a:p>
            <a:pPr>
              <a:lnSpc>
                <a:spcPct val="110000"/>
              </a:lnSpc>
            </a:pPr>
            <a:r>
              <a:rPr lang="en-US" sz="1800" b="1" dirty="0"/>
              <a:t>Hazard Statement</a:t>
            </a:r>
            <a:r>
              <a:rPr lang="en-US" sz="1800" dirty="0"/>
              <a:t>: describes the nature of the hazard of a chemical. For example, ‘may produce an allergic reaction’ or ‘may form explosive peroxides’. </a:t>
            </a:r>
          </a:p>
          <a:p>
            <a:pPr>
              <a:lnSpc>
                <a:spcPct val="110000"/>
              </a:lnSpc>
            </a:pPr>
            <a:r>
              <a:rPr lang="en-US" sz="1800" b="1" dirty="0"/>
              <a:t>Precautionary Statement</a:t>
            </a:r>
            <a:r>
              <a:rPr lang="en-US" sz="1800" dirty="0"/>
              <a:t>: describes the recommended measures that should be taken to minimize or prevent harmful effect resulting from exposure to the chemical or improper storage or handling. </a:t>
            </a:r>
          </a:p>
          <a:p>
            <a:pPr>
              <a:lnSpc>
                <a:spcPct val="110000"/>
              </a:lnSpc>
            </a:pPr>
            <a:r>
              <a:rPr lang="en-US" sz="1800" b="1" dirty="0"/>
              <a:t>Pictogram</a:t>
            </a:r>
            <a:r>
              <a:rPr lang="en-US" sz="1800" dirty="0"/>
              <a:t>: graphic symbols that convey the health, physical and environmental hazard of the chemical. </a:t>
            </a:r>
          </a:p>
          <a:p>
            <a:pPr>
              <a:lnSpc>
                <a:spcPct val="110000"/>
              </a:lnSpc>
            </a:pPr>
            <a:r>
              <a:rPr lang="en-US" sz="1800" b="1" dirty="0"/>
              <a:t>Contact Information</a:t>
            </a:r>
            <a:r>
              <a:rPr lang="en-US" sz="1800" dirty="0"/>
              <a:t>: name, address and telephone number of the chemical manufacturer, importer or other responsible party.</a:t>
            </a:r>
          </a:p>
          <a:p>
            <a:pPr marL="0" indent="0">
              <a:lnSpc>
                <a:spcPct val="110000"/>
              </a:lnSpc>
              <a:buNone/>
            </a:pPr>
            <a:endParaRPr lang="en-US" sz="1800" dirty="0"/>
          </a:p>
        </p:txBody>
      </p:sp>
    </p:spTree>
    <p:extLst>
      <p:ext uri="{BB962C8B-B14F-4D97-AF65-F5344CB8AC3E}">
        <p14:creationId xmlns:p14="http://schemas.microsoft.com/office/powerpoint/2010/main" val="381139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a:t>Chemical Labeling</a:t>
            </a:r>
          </a:p>
        </p:txBody>
      </p:sp>
      <p:sp>
        <p:nvSpPr>
          <p:cNvPr id="3" name="Content Placeholder 2"/>
          <p:cNvSpPr>
            <a:spLocks noGrp="1"/>
          </p:cNvSpPr>
          <p:nvPr>
            <p:ph idx="1"/>
          </p:nvPr>
        </p:nvSpPr>
        <p:spPr>
          <a:xfrm>
            <a:off x="152400" y="762000"/>
            <a:ext cx="8839200" cy="1066799"/>
          </a:xfrm>
        </p:spPr>
        <p:txBody>
          <a:bodyPr>
            <a:normAutofit/>
          </a:bodyPr>
          <a:lstStyle/>
          <a:p>
            <a:pPr marL="0" indent="0">
              <a:buNone/>
            </a:pPr>
            <a:r>
              <a:rPr lang="en-US" sz="1600" dirty="0"/>
              <a:t>The pictograms consist of a red square frame set at a point with a black hazard symbol on a white background.</a:t>
            </a:r>
            <a:r>
              <a:rPr lang="en-US" sz="1600" dirty="0">
                <a:effectLst/>
              </a:rPr>
              <a:t> Each pictogram represents the health, physical or environmental hazard of the chemical. It's very common to see more than one pictogram for a chemical.</a:t>
            </a:r>
            <a:endParaRPr lang="en-US" sz="1800" dirty="0"/>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77" t="5463" r="5753" b="2484"/>
          <a:stretch/>
        </p:blipFill>
        <p:spPr bwMode="auto">
          <a:xfrm>
            <a:off x="2209800" y="1737547"/>
            <a:ext cx="5943600" cy="512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1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4373"/>
            <a:ext cx="8458200" cy="1293028"/>
          </a:xfrm>
        </p:spPr>
        <p:txBody>
          <a:bodyPr>
            <a:normAutofit/>
          </a:bodyPr>
          <a:lstStyle/>
          <a:p>
            <a:pPr algn="ctr"/>
            <a:r>
              <a:rPr lang="en-US" dirty="0"/>
              <a:t>Hazard Communication Standard</a:t>
            </a:r>
          </a:p>
        </p:txBody>
      </p:sp>
      <p:sp>
        <p:nvSpPr>
          <p:cNvPr id="3" name="Content Placeholder 2"/>
          <p:cNvSpPr>
            <a:spLocks noGrp="1"/>
          </p:cNvSpPr>
          <p:nvPr>
            <p:ph idx="1"/>
          </p:nvPr>
        </p:nvSpPr>
        <p:spPr>
          <a:xfrm>
            <a:off x="457200" y="1295400"/>
            <a:ext cx="7086600" cy="5410200"/>
          </a:xfrm>
        </p:spPr>
        <p:txBody>
          <a:bodyPr>
            <a:normAutofit/>
          </a:bodyPr>
          <a:lstStyle/>
          <a:p>
            <a:endParaRPr lang="en-US" sz="1900" dirty="0"/>
          </a:p>
          <a:p>
            <a:endParaRPr lang="en-US" sz="1900" dirty="0"/>
          </a:p>
          <a:p>
            <a:r>
              <a:rPr lang="en-US" sz="1900" dirty="0"/>
              <a:t>First adopted in 1983. Its purpose is to ensure chemical safety in the workplace. In order to do so, information about the identities and hazards of the chemical must be available and understandable to workers.</a:t>
            </a:r>
          </a:p>
          <a:p>
            <a:endParaRPr lang="en-US" sz="1900" dirty="0"/>
          </a:p>
          <a:p>
            <a:r>
              <a:rPr lang="en-US" sz="1900" dirty="0"/>
              <a:t>The HazCom standard (29 CFR 1910.1200) was last revised in March 2012 to improve the quality and consistency of hazard information. </a:t>
            </a:r>
            <a:r>
              <a:rPr lang="en-US" sz="1900" b="1" dirty="0"/>
              <a:t>It’s now aligned with the United Nation’s </a:t>
            </a:r>
            <a:r>
              <a:rPr lang="en-US" sz="1900" b="1" u="sng" dirty="0"/>
              <a:t>G</a:t>
            </a:r>
            <a:r>
              <a:rPr lang="en-US" sz="1900" b="1" dirty="0"/>
              <a:t>lobally </a:t>
            </a:r>
            <a:r>
              <a:rPr lang="en-US" sz="1900" b="1" u="sng" dirty="0"/>
              <a:t>H</a:t>
            </a:r>
            <a:r>
              <a:rPr lang="en-US" sz="1900" b="1" dirty="0"/>
              <a:t>armonized </a:t>
            </a:r>
            <a:r>
              <a:rPr lang="en-US" sz="1900" b="1" u="sng" dirty="0"/>
              <a:t>S</a:t>
            </a:r>
            <a:r>
              <a:rPr lang="en-US" sz="1900" b="1" dirty="0"/>
              <a:t>ystem of Classification and Labeling of Chemicals (GHS). </a:t>
            </a:r>
            <a:endParaRPr lang="en-US" sz="1900" dirty="0"/>
          </a:p>
        </p:txBody>
      </p:sp>
      <p:pic>
        <p:nvPicPr>
          <p:cNvPr id="3074" name="Picture 2" descr="http://hosted1.activelearner.com/EvaluationCenter/Resources/29e9cdc6-6530-4be7-944b-7a2e83d58d1b/GH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0"/>
            <a:ext cx="1428749" cy="203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12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1143000"/>
          </a:xfrm>
        </p:spPr>
        <p:txBody>
          <a:bodyPr>
            <a:normAutofit fontScale="90000"/>
          </a:bodyPr>
          <a:lstStyle/>
          <a:p>
            <a:r>
              <a:rPr lang="en-US" dirty="0"/>
              <a:t>Container Labeling in the Workplace</a:t>
            </a:r>
          </a:p>
        </p:txBody>
      </p:sp>
      <p:graphicFrame>
        <p:nvGraphicFramePr>
          <p:cNvPr id="4" name="Table 3"/>
          <p:cNvGraphicFramePr>
            <a:graphicFrameLocks noGrp="1"/>
          </p:cNvGraphicFramePr>
          <p:nvPr>
            <p:extLst>
              <p:ext uri="{D42A27DB-BD31-4B8C-83A1-F6EECF244321}">
                <p14:modId xmlns:p14="http://schemas.microsoft.com/office/powerpoint/2010/main" val="4117273140"/>
              </p:ext>
            </p:extLst>
          </p:nvPr>
        </p:nvGraphicFramePr>
        <p:xfrm>
          <a:off x="6324599" y="4800600"/>
          <a:ext cx="2514600" cy="548640"/>
        </p:xfrm>
        <a:graphic>
          <a:graphicData uri="http://schemas.openxmlformats.org/drawingml/2006/table">
            <a:tbl>
              <a:tblPr/>
              <a:tblGrid>
                <a:gridCol w="2514600">
                  <a:extLst>
                    <a:ext uri="{9D8B030D-6E8A-4147-A177-3AD203B41FA5}">
                      <a16:colId xmlns:a16="http://schemas.microsoft.com/office/drawing/2014/main" val="20000"/>
                    </a:ext>
                  </a:extLst>
                </a:gridCol>
              </a:tblGrid>
              <a:tr h="0">
                <a:tc>
                  <a:txBody>
                    <a:bodyPr/>
                    <a:lstStyle/>
                    <a:p>
                      <a:endParaRPr lang="en-US" dirty="0"/>
                    </a:p>
                  </a:txBody>
                  <a:tcPr marL="0" marR="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l"/>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4572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8434" name="Picture 2" descr="http://hosted1.activelearner.com/EvaluationCenter/Resources/39e9a831-0866-4fe1-bcf3-ec903c38d83c/trans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973" y="3429000"/>
            <a:ext cx="3438525" cy="2981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9578" y="2209800"/>
            <a:ext cx="5257800" cy="3951851"/>
          </a:xfrm>
          <a:prstGeom prst="rect">
            <a:avLst/>
          </a:prstGeom>
        </p:spPr>
        <p:txBody>
          <a:bodyPr wrap="square">
            <a:spAutoFit/>
          </a:bodyPr>
          <a:lstStyle/>
          <a:p>
            <a:pPr lvl="0">
              <a:spcBef>
                <a:spcPct val="20000"/>
              </a:spcBef>
            </a:pPr>
            <a:r>
              <a:rPr lang="en-US" dirty="0"/>
              <a:t>Within the workplace, the hazard warning on chemical labels can be any type of message, picture or symbol that provides information on the hazards of the chemical(s) and the target organs affected. However, they must not conflict with the hazard warnings or pictograms provided under the OSHA HazCom standard. </a:t>
            </a:r>
            <a:br>
              <a:rPr lang="en-US" sz="2400" dirty="0"/>
            </a:br>
            <a:br>
              <a:rPr lang="en-US" sz="2400" dirty="0"/>
            </a:br>
            <a:r>
              <a:rPr lang="en-US" dirty="0"/>
              <a:t>Labels must be:</a:t>
            </a:r>
          </a:p>
          <a:p>
            <a:pPr marL="285750" lvl="0" indent="-285750">
              <a:spcBef>
                <a:spcPct val="20000"/>
              </a:spcBef>
              <a:buFont typeface="Wingdings" panose="05000000000000000000" pitchFamily="2" charset="2"/>
              <a:buChar char="ü"/>
            </a:pPr>
            <a:r>
              <a:rPr lang="en-US" dirty="0"/>
              <a:t>legible </a:t>
            </a:r>
          </a:p>
          <a:p>
            <a:pPr marL="285750" lvl="0" indent="-285750">
              <a:spcBef>
                <a:spcPct val="20000"/>
              </a:spcBef>
              <a:buFont typeface="Wingdings" panose="05000000000000000000" pitchFamily="2" charset="2"/>
              <a:buChar char="ü"/>
            </a:pPr>
            <a:r>
              <a:rPr lang="en-US" dirty="0"/>
              <a:t>in the local language(s)</a:t>
            </a:r>
          </a:p>
          <a:p>
            <a:pPr marL="285750" lvl="0" indent="-285750">
              <a:spcBef>
                <a:spcPct val="20000"/>
              </a:spcBef>
              <a:buFont typeface="Wingdings" panose="05000000000000000000" pitchFamily="2" charset="2"/>
              <a:buChar char="ü"/>
            </a:pPr>
            <a:r>
              <a:rPr lang="en-US" dirty="0"/>
              <a:t>prominently displayed </a:t>
            </a:r>
          </a:p>
        </p:txBody>
      </p:sp>
    </p:spTree>
    <p:extLst>
      <p:ext uri="{BB962C8B-B14F-4D97-AF65-F5344CB8AC3E}">
        <p14:creationId xmlns:p14="http://schemas.microsoft.com/office/powerpoint/2010/main" val="320040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59" y="525621"/>
            <a:ext cx="8229600" cy="1143000"/>
          </a:xfrm>
        </p:spPr>
        <p:txBody>
          <a:bodyPr>
            <a:normAutofit fontScale="90000"/>
          </a:bodyPr>
          <a:lstStyle/>
          <a:p>
            <a:r>
              <a:rPr lang="en-US" dirty="0"/>
              <a:t>Container Labeling in the Workplace </a:t>
            </a:r>
            <a:endParaRPr lang="en-US" sz="2000" dirty="0"/>
          </a:p>
        </p:txBody>
      </p:sp>
      <p:graphicFrame>
        <p:nvGraphicFramePr>
          <p:cNvPr id="4" name="Content Placeholder 3"/>
          <p:cNvGraphicFramePr>
            <a:graphicFrameLocks noGrp="1"/>
          </p:cNvGraphicFramePr>
          <p:nvPr>
            <p:ph idx="1"/>
          </p:nvPr>
        </p:nvGraphicFramePr>
        <p:xfrm>
          <a:off x="457200" y="1668621"/>
          <a:ext cx="8229600" cy="54864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endParaRPr lang="en-US" dirty="0"/>
                    </a:p>
                  </a:txBody>
                  <a:tcPr marL="0" marR="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l"/>
                      <a:endParaRPr lang="en-US" dirty="0">
                        <a:effectLst/>
                      </a:endParaRPr>
                    </a:p>
                  </a:txBody>
                  <a:tcPr marL="0" marR="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4244975" y="159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381000" y="1295400"/>
            <a:ext cx="8283575" cy="2462213"/>
          </a:xfrm>
          <a:prstGeom prst="rect">
            <a:avLst/>
          </a:prstGeom>
        </p:spPr>
        <p:txBody>
          <a:bodyPr wrap="square">
            <a:spAutoFit/>
          </a:bodyPr>
          <a:lstStyle/>
          <a:p>
            <a:br>
              <a:rPr lang="en-US" sz="1400" dirty="0">
                <a:solidFill>
                  <a:prstClr val="black"/>
                </a:solidFill>
                <a:ea typeface="+mj-ea"/>
                <a:cs typeface="+mj-cs"/>
              </a:rPr>
            </a:br>
            <a:r>
              <a:rPr lang="en-US" b="1" dirty="0">
                <a:solidFill>
                  <a:srgbClr val="C00000"/>
                </a:solidFill>
                <a:hlinkClick r:id="rId3"/>
              </a:rPr>
              <a:t>National Fire Protection Association (NFPA)</a:t>
            </a:r>
            <a:r>
              <a:rPr lang="en-US" dirty="0">
                <a:solidFill>
                  <a:prstClr val="black"/>
                </a:solidFill>
              </a:rPr>
              <a:t> </a:t>
            </a:r>
            <a:r>
              <a:rPr lang="en-US" dirty="0">
                <a:solidFill>
                  <a:prstClr val="black"/>
                </a:solidFill>
                <a:ea typeface="+mj-ea"/>
                <a:cs typeface="+mj-cs"/>
              </a:rPr>
              <a:t>ratings </a:t>
            </a:r>
            <a:r>
              <a:rPr lang="en-US" b="1" u="sng" dirty="0">
                <a:solidFill>
                  <a:prstClr val="black"/>
                </a:solidFill>
                <a:ea typeface="+mj-ea"/>
                <a:cs typeface="+mj-cs"/>
              </a:rPr>
              <a:t>are not intended</a:t>
            </a:r>
            <a:r>
              <a:rPr lang="en-US" dirty="0">
                <a:solidFill>
                  <a:prstClr val="black"/>
                </a:solidFill>
                <a:ea typeface="+mj-ea"/>
                <a:cs typeface="+mj-cs"/>
              </a:rPr>
              <a:t> to address normal occupational exposures, chronic hazards or carcinogens. Each colored diamond represents a different class of hazard. The hazard classes found on NFPA labels include:</a:t>
            </a:r>
          </a:p>
          <a:p>
            <a:pPr marL="742950" lvl="1" indent="-285750">
              <a:buFont typeface="Arial" pitchFamily="34" charset="0"/>
              <a:buChar char="•"/>
            </a:pPr>
            <a:r>
              <a:rPr lang="en-US" dirty="0">
                <a:effectLst/>
              </a:rPr>
              <a:t>Health (Blue) </a:t>
            </a:r>
          </a:p>
          <a:p>
            <a:pPr marL="742950" lvl="1" indent="-285750">
              <a:buFont typeface="Arial" pitchFamily="34" charset="0"/>
              <a:buChar char="•"/>
            </a:pPr>
            <a:r>
              <a:rPr lang="en-US" dirty="0">
                <a:effectLst/>
              </a:rPr>
              <a:t>Flammability (Red) </a:t>
            </a:r>
          </a:p>
          <a:p>
            <a:pPr marL="742950" lvl="1" indent="-285750">
              <a:buFont typeface="Arial" pitchFamily="34" charset="0"/>
              <a:buChar char="•"/>
            </a:pPr>
            <a:r>
              <a:rPr lang="en-US" dirty="0">
                <a:effectLst/>
              </a:rPr>
              <a:t>Reactivity (Yellow) </a:t>
            </a:r>
          </a:p>
          <a:p>
            <a:pPr marL="742950" lvl="1" indent="-285750">
              <a:buFont typeface="Arial" pitchFamily="34" charset="0"/>
              <a:buChar char="•"/>
            </a:pPr>
            <a:r>
              <a:rPr lang="en-US" dirty="0">
                <a:effectLst/>
              </a:rPr>
              <a:t>Special Hazards (White) </a:t>
            </a:r>
          </a:p>
          <a:p>
            <a:endParaRPr lang="en-US" sz="1400" dirty="0">
              <a:effectLst/>
            </a:endParaRPr>
          </a:p>
        </p:txBody>
      </p:sp>
      <p:pic>
        <p:nvPicPr>
          <p:cNvPr id="2050" name="Picture 2" descr="http://www.qorpak.com/vimages/nfp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405343"/>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2034" y="4742329"/>
            <a:ext cx="8086165" cy="1754326"/>
          </a:xfrm>
          <a:prstGeom prst="rect">
            <a:avLst/>
          </a:prstGeom>
          <a:noFill/>
        </p:spPr>
        <p:txBody>
          <a:bodyPr wrap="square" rtlCol="0">
            <a:spAutoFit/>
          </a:bodyPr>
          <a:lstStyle/>
          <a:p>
            <a:r>
              <a:rPr lang="en-US" dirty="0"/>
              <a:t>Each hazard class uses a different color and a rating scale from 0 - 4. The higher the number on the rating scale, the more dangerous the substance. </a:t>
            </a:r>
          </a:p>
          <a:p>
            <a:br>
              <a:rPr lang="en-US" dirty="0"/>
            </a:br>
            <a:r>
              <a:rPr lang="en-US" b="1" i="1" u="sng" dirty="0">
                <a:solidFill>
                  <a:srgbClr val="C00000"/>
                </a:solidFill>
              </a:rPr>
              <a:t>NOTE:</a:t>
            </a:r>
            <a:r>
              <a:rPr lang="en-US" b="1" i="1" dirty="0">
                <a:solidFill>
                  <a:srgbClr val="C00000"/>
                </a:solidFill>
              </a:rPr>
              <a:t> the NFPA numbering scheme is opposite of what is used to classify hazards in the OSHA HazCom standard.</a:t>
            </a:r>
            <a:endParaRPr lang="en-US" dirty="0">
              <a:solidFill>
                <a:srgbClr val="C00000"/>
              </a:solidFill>
            </a:endParaRPr>
          </a:p>
          <a:p>
            <a:endParaRPr lang="en-US" dirty="0"/>
          </a:p>
        </p:txBody>
      </p:sp>
    </p:spTree>
    <p:extLst>
      <p:ext uri="{BB962C8B-B14F-4D97-AF65-F5344CB8AC3E}">
        <p14:creationId xmlns:p14="http://schemas.microsoft.com/office/powerpoint/2010/main" val="360148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340520"/>
            <a:ext cx="8229600" cy="1143000"/>
          </a:xfrm>
        </p:spPr>
        <p:txBody>
          <a:bodyPr>
            <a:normAutofit fontScale="90000"/>
          </a:bodyPr>
          <a:lstStyle/>
          <a:p>
            <a:r>
              <a:rPr lang="en-US" dirty="0"/>
              <a:t>Container Labeling in the Workplace </a:t>
            </a:r>
            <a:endParaRPr lang="en-US" sz="2000" dirty="0"/>
          </a:p>
        </p:txBody>
      </p:sp>
      <p:sp>
        <p:nvSpPr>
          <p:cNvPr id="3" name="Content Placeholder 2"/>
          <p:cNvSpPr>
            <a:spLocks noGrp="1"/>
          </p:cNvSpPr>
          <p:nvPr>
            <p:ph idx="1"/>
          </p:nvPr>
        </p:nvSpPr>
        <p:spPr>
          <a:xfrm>
            <a:off x="152400" y="1598613"/>
            <a:ext cx="6446837" cy="5410199"/>
          </a:xfrm>
        </p:spPr>
        <p:txBody>
          <a:bodyPr>
            <a:normAutofit/>
          </a:bodyPr>
          <a:lstStyle/>
          <a:p>
            <a:pPr marL="0" indent="0">
              <a:buNone/>
            </a:pPr>
            <a:r>
              <a:rPr lang="en-US" sz="1900" b="1" dirty="0">
                <a:latin typeface="Arial" panose="020B0604020202020204" pitchFamily="34" charset="0"/>
                <a:cs typeface="Arial" panose="020B0604020202020204" pitchFamily="34" charset="0"/>
              </a:rPr>
              <a:t>HMIS</a:t>
            </a:r>
            <a:r>
              <a:rPr lang="en-US" sz="1900" dirty="0">
                <a:latin typeface="Arial" panose="020B0604020202020204" pitchFamily="34" charset="0"/>
                <a:cs typeface="Arial" panose="020B0604020202020204" pitchFamily="34" charset="0"/>
              </a:rPr>
              <a:t> which stands for </a:t>
            </a:r>
            <a:r>
              <a:rPr lang="en-US" sz="1900" b="1" dirty="0">
                <a:latin typeface="Arial" panose="020B0604020202020204" pitchFamily="34" charset="0"/>
                <a:cs typeface="Arial" panose="020B0604020202020204" pitchFamily="34" charset="0"/>
              </a:rPr>
              <a:t>Hazardous Materials Identification System</a:t>
            </a:r>
            <a:r>
              <a:rPr lang="en-US" sz="1900" dirty="0">
                <a:latin typeface="Arial" panose="020B0604020202020204" pitchFamily="34" charset="0"/>
                <a:cs typeface="Arial" panose="020B0604020202020204" pitchFamily="34" charset="0"/>
              </a:rPr>
              <a:t>. Originally developed by the National Paint &amp; Coatings Association (NPCA), now known as the American Coatings Association</a:t>
            </a:r>
          </a:p>
          <a:p>
            <a:pPr marL="0" indent="0">
              <a:buNone/>
            </a:pPr>
            <a:endParaRPr lang="en-US" sz="1900" u="sng" dirty="0">
              <a:latin typeface="Arial" panose="020B0604020202020204" pitchFamily="34" charset="0"/>
              <a:cs typeface="Arial" panose="020B0604020202020204" pitchFamily="34" charset="0"/>
            </a:endParaRPr>
          </a:p>
          <a:p>
            <a:pPr marL="0" indent="0">
              <a:buNone/>
            </a:pPr>
            <a:r>
              <a:rPr lang="en-US" sz="1900" u="sng" dirty="0">
                <a:latin typeface="Arial" panose="020B0604020202020204" pitchFamily="34" charset="0"/>
                <a:cs typeface="Arial" panose="020B0604020202020204" pitchFamily="34" charset="0"/>
              </a:rPr>
              <a:t>In addition to the hazard warnings, </a:t>
            </a:r>
            <a:r>
              <a:rPr lang="en-US" sz="1900" b="1" u="sng" dirty="0">
                <a:latin typeface="Arial" panose="020B0604020202020204" pitchFamily="34" charset="0"/>
                <a:cs typeface="Arial" panose="020B0604020202020204" pitchFamily="34" charset="0"/>
              </a:rPr>
              <a:t>personal protective equipment information </a:t>
            </a:r>
            <a:r>
              <a:rPr lang="en-US" sz="1900" u="sng" dirty="0">
                <a:latin typeface="Arial" panose="020B0604020202020204" pitchFamily="34" charset="0"/>
                <a:cs typeface="Arial" panose="020B0604020202020204" pitchFamily="34" charset="0"/>
              </a:rPr>
              <a:t>is supplied to give employees information needed to protect themselves from hazardous materials they might encounter on the job. </a:t>
            </a:r>
            <a:br>
              <a:rPr lang="en-US" sz="2600" u="sng" dirty="0"/>
            </a:br>
            <a:br>
              <a:rPr lang="en-US" sz="2600" dirty="0"/>
            </a:br>
            <a:r>
              <a:rPr lang="en-US" dirty="0"/>
              <a:t>HMIS and NFPA are similar, but not identical.</a:t>
            </a:r>
          </a:p>
          <a:p>
            <a:pPr marL="0" indent="0">
              <a:buNone/>
            </a:pPr>
            <a:r>
              <a:rPr lang="en-US" sz="2000" b="1" dirty="0">
                <a:solidFill>
                  <a:srgbClr val="C00000"/>
                </a:solidFill>
              </a:rPr>
              <a:t>HMIS attempts to convey health warning information to employees, while NFPA is meant primarily for fire fighters and other emergency responders. </a:t>
            </a:r>
            <a:br>
              <a:rPr lang="en-US" sz="4500" b="1" dirty="0"/>
            </a:br>
            <a:endParaRPr lang="en-US" sz="4500" dirty="0"/>
          </a:p>
        </p:txBody>
      </p:sp>
      <p:sp>
        <p:nvSpPr>
          <p:cNvPr id="6" name="Rectangle 1"/>
          <p:cNvSpPr>
            <a:spLocks noChangeArrowheads="1"/>
          </p:cNvSpPr>
          <p:nvPr/>
        </p:nvSpPr>
        <p:spPr bwMode="auto">
          <a:xfrm>
            <a:off x="4244975" y="159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descr="http://hmisghmis.com/images/inde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7" y="1828800"/>
            <a:ext cx="20955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1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86C8-CA5D-42C2-9F7F-2EB84E160C7C}"/>
              </a:ext>
            </a:extLst>
          </p:cNvPr>
          <p:cNvSpPr>
            <a:spLocks noGrp="1"/>
          </p:cNvSpPr>
          <p:nvPr>
            <p:ph type="title"/>
          </p:nvPr>
        </p:nvSpPr>
        <p:spPr>
          <a:xfrm>
            <a:off x="1066800" y="764373"/>
            <a:ext cx="7482840" cy="1293028"/>
          </a:xfrm>
        </p:spPr>
        <p:txBody>
          <a:bodyPr/>
          <a:lstStyle/>
          <a:p>
            <a:r>
              <a:rPr lang="en-US" dirty="0"/>
              <a:t>One Labeling Exception</a:t>
            </a:r>
          </a:p>
        </p:txBody>
      </p:sp>
      <p:sp>
        <p:nvSpPr>
          <p:cNvPr id="3" name="Content Placeholder 2">
            <a:extLst>
              <a:ext uri="{FF2B5EF4-FFF2-40B4-BE49-F238E27FC236}">
                <a16:creationId xmlns:a16="http://schemas.microsoft.com/office/drawing/2014/main" id="{45F56978-B243-4B27-B232-99ECDC7A13A7}"/>
              </a:ext>
            </a:extLst>
          </p:cNvPr>
          <p:cNvSpPr>
            <a:spLocks noGrp="1"/>
          </p:cNvSpPr>
          <p:nvPr>
            <p:ph idx="1"/>
          </p:nvPr>
        </p:nvSpPr>
        <p:spPr/>
        <p:txBody>
          <a:bodyPr/>
          <a:lstStyle/>
          <a:p>
            <a:r>
              <a:rPr lang="en-US" dirty="0"/>
              <a:t>Portable containers are exempt from the labeling requirements of HAZCOM when:</a:t>
            </a:r>
          </a:p>
          <a:p>
            <a:pPr lvl="1"/>
            <a:r>
              <a:rPr lang="en-US" dirty="0"/>
              <a:t>Portable container for immediate use and the container is completely emptied as a result of the transfer</a:t>
            </a:r>
          </a:p>
        </p:txBody>
      </p:sp>
      <p:pic>
        <p:nvPicPr>
          <p:cNvPr id="4" name="Picture 3">
            <a:extLst>
              <a:ext uri="{FF2B5EF4-FFF2-40B4-BE49-F238E27FC236}">
                <a16:creationId xmlns:a16="http://schemas.microsoft.com/office/drawing/2014/main" id="{90C03383-802B-4AD4-8BA5-BC3B690DDD58}"/>
              </a:ext>
            </a:extLst>
          </p:cNvPr>
          <p:cNvPicPr>
            <a:picLocks noChangeAspect="1"/>
          </p:cNvPicPr>
          <p:nvPr/>
        </p:nvPicPr>
        <p:blipFill>
          <a:blip r:embed="rId3"/>
          <a:stretch>
            <a:fillRect/>
          </a:stretch>
        </p:blipFill>
        <p:spPr>
          <a:xfrm>
            <a:off x="3398073" y="3848099"/>
            <a:ext cx="2347854" cy="2552700"/>
          </a:xfrm>
          <a:prstGeom prst="rect">
            <a:avLst/>
          </a:prstGeom>
        </p:spPr>
      </p:pic>
    </p:spTree>
    <p:extLst>
      <p:ext uri="{BB962C8B-B14F-4D97-AF65-F5344CB8AC3E}">
        <p14:creationId xmlns:p14="http://schemas.microsoft.com/office/powerpoint/2010/main" val="301599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860" y="497649"/>
            <a:ext cx="6377940" cy="1293028"/>
          </a:xfrm>
        </p:spPr>
        <p:txBody>
          <a:bodyPr/>
          <a:lstStyle/>
          <a:p>
            <a:r>
              <a:rPr lang="en-US" dirty="0"/>
              <a:t>Safety Data Sheets (SDS)</a:t>
            </a:r>
          </a:p>
        </p:txBody>
      </p:sp>
      <p:sp>
        <p:nvSpPr>
          <p:cNvPr id="3" name="Content Placeholder 2"/>
          <p:cNvSpPr>
            <a:spLocks noGrp="1"/>
          </p:cNvSpPr>
          <p:nvPr>
            <p:ph idx="1"/>
          </p:nvPr>
        </p:nvSpPr>
        <p:spPr>
          <a:xfrm>
            <a:off x="457200" y="2057401"/>
            <a:ext cx="8229600" cy="3763962"/>
          </a:xfrm>
        </p:spPr>
        <p:txBody>
          <a:bodyPr>
            <a:normAutofit/>
          </a:bodyPr>
          <a:lstStyle/>
          <a:p>
            <a:pPr marL="0" indent="0" algn="ctr">
              <a:buNone/>
            </a:pPr>
            <a:r>
              <a:rPr lang="en-US" sz="1900" b="1" dirty="0"/>
              <a:t>Information Found On SDSs </a:t>
            </a:r>
          </a:p>
          <a:p>
            <a:pPr marL="0" indent="0">
              <a:buNone/>
            </a:pPr>
            <a:br>
              <a:rPr lang="en-US" sz="1900" dirty="0"/>
            </a:br>
            <a:r>
              <a:rPr lang="en-US" sz="1900" dirty="0"/>
              <a:t>Safety Data Sheets provide detailed information about a specific hazardous material. It contains a 16-section format.</a:t>
            </a:r>
            <a:br>
              <a:rPr lang="en-US" sz="1900" dirty="0"/>
            </a:br>
            <a:endParaRPr lang="en-US" sz="1900" dirty="0"/>
          </a:p>
        </p:txBody>
      </p:sp>
      <p:pic>
        <p:nvPicPr>
          <p:cNvPr id="5" name="Picture 4" title="safety data sheets">
            <a:extLst>
              <a:ext uri="{FF2B5EF4-FFF2-40B4-BE49-F238E27FC236}">
                <a16:creationId xmlns:a16="http://schemas.microsoft.com/office/drawing/2014/main" id="{D7E8F44E-831B-4347-B381-7CBAE41F2D42}"/>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440180" y="3610658"/>
            <a:ext cx="2026920" cy="2514600"/>
          </a:xfrm>
          <a:prstGeom prst="rect">
            <a:avLst/>
          </a:prstGeom>
        </p:spPr>
      </p:pic>
      <p:pic>
        <p:nvPicPr>
          <p:cNvPr id="7" name="Picture 2" descr="http://hosted1.activelearner.com/EvaluationCenter/Resources/a1ba6df5-dd2d-4238-837a-5b22a97c5472/hazardassessment.gif">
            <a:extLst>
              <a:ext uri="{FF2B5EF4-FFF2-40B4-BE49-F238E27FC236}">
                <a16:creationId xmlns:a16="http://schemas.microsoft.com/office/drawing/2014/main" id="{116A567B-1615-475E-A074-C0BEF73B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85584"/>
            <a:ext cx="2400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0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BC77-A0E6-4F2E-8865-85CE9BCFBA59}"/>
              </a:ext>
            </a:extLst>
          </p:cNvPr>
          <p:cNvSpPr>
            <a:spLocks noGrp="1"/>
          </p:cNvSpPr>
          <p:nvPr>
            <p:ph type="title"/>
          </p:nvPr>
        </p:nvSpPr>
        <p:spPr/>
        <p:txBody>
          <a:bodyPr/>
          <a:lstStyle/>
          <a:p>
            <a:r>
              <a:rPr lang="en-US" dirty="0"/>
              <a:t>16 Section SDS</a:t>
            </a:r>
          </a:p>
        </p:txBody>
      </p:sp>
      <p:pic>
        <p:nvPicPr>
          <p:cNvPr id="4" name="Content Placeholder 3">
            <a:extLst>
              <a:ext uri="{FF2B5EF4-FFF2-40B4-BE49-F238E27FC236}">
                <a16:creationId xmlns:a16="http://schemas.microsoft.com/office/drawing/2014/main" id="{3CEC5BD6-F7C7-4375-A544-120A97364111}"/>
              </a:ext>
            </a:extLst>
          </p:cNvPr>
          <p:cNvPicPr>
            <a:picLocks noGrp="1" noChangeAspect="1"/>
          </p:cNvPicPr>
          <p:nvPr>
            <p:ph idx="1"/>
          </p:nvPr>
        </p:nvPicPr>
        <p:blipFill>
          <a:blip r:embed="rId2"/>
          <a:stretch>
            <a:fillRect/>
          </a:stretch>
        </p:blipFill>
        <p:spPr>
          <a:xfrm>
            <a:off x="593725" y="2602555"/>
            <a:ext cx="7956550" cy="3253089"/>
          </a:xfrm>
          <a:prstGeom prst="rect">
            <a:avLst/>
          </a:prstGeom>
        </p:spPr>
      </p:pic>
    </p:spTree>
    <p:extLst>
      <p:ext uri="{BB962C8B-B14F-4D97-AF65-F5344CB8AC3E}">
        <p14:creationId xmlns:p14="http://schemas.microsoft.com/office/powerpoint/2010/main" val="351284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4EAB-1B69-4FC3-B061-60BA01264E52}"/>
              </a:ext>
            </a:extLst>
          </p:cNvPr>
          <p:cNvSpPr>
            <a:spLocks noGrp="1"/>
          </p:cNvSpPr>
          <p:nvPr>
            <p:ph type="title"/>
          </p:nvPr>
        </p:nvSpPr>
        <p:spPr/>
        <p:txBody>
          <a:bodyPr/>
          <a:lstStyle/>
          <a:p>
            <a:r>
              <a:rPr lang="en-US" dirty="0"/>
              <a:t>16 Section SDS</a:t>
            </a:r>
          </a:p>
        </p:txBody>
      </p:sp>
      <p:pic>
        <p:nvPicPr>
          <p:cNvPr id="4" name="Content Placeholder 3">
            <a:extLst>
              <a:ext uri="{FF2B5EF4-FFF2-40B4-BE49-F238E27FC236}">
                <a16:creationId xmlns:a16="http://schemas.microsoft.com/office/drawing/2014/main" id="{6AB15B2B-42AA-48A8-94DB-8FBEE5F1C804}"/>
              </a:ext>
            </a:extLst>
          </p:cNvPr>
          <p:cNvPicPr>
            <a:picLocks noGrp="1" noChangeAspect="1"/>
          </p:cNvPicPr>
          <p:nvPr>
            <p:ph idx="1"/>
          </p:nvPr>
        </p:nvPicPr>
        <p:blipFill>
          <a:blip r:embed="rId3"/>
          <a:stretch>
            <a:fillRect/>
          </a:stretch>
        </p:blipFill>
        <p:spPr>
          <a:xfrm>
            <a:off x="593725" y="2562807"/>
            <a:ext cx="7956550" cy="3332586"/>
          </a:xfrm>
          <a:prstGeom prst="rect">
            <a:avLst/>
          </a:prstGeom>
        </p:spPr>
      </p:pic>
    </p:spTree>
    <p:extLst>
      <p:ext uri="{BB962C8B-B14F-4D97-AF65-F5344CB8AC3E}">
        <p14:creationId xmlns:p14="http://schemas.microsoft.com/office/powerpoint/2010/main" val="342449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082"/>
            <a:ext cx="8229600" cy="1143000"/>
          </a:xfrm>
        </p:spPr>
        <p:txBody>
          <a:bodyPr>
            <a:normAutofit fontScale="90000"/>
          </a:bodyPr>
          <a:lstStyle/>
          <a:p>
            <a:r>
              <a:rPr lang="en-US" dirty="0"/>
              <a:t>Detecting Hazardous Chemicals</a:t>
            </a:r>
          </a:p>
        </p:txBody>
      </p:sp>
      <p:sp>
        <p:nvSpPr>
          <p:cNvPr id="6" name="Rectangle 1"/>
          <p:cNvSpPr>
            <a:spLocks noChangeArrowheads="1"/>
          </p:cNvSpPr>
          <p:nvPr/>
        </p:nvSpPr>
        <p:spPr bwMode="auto">
          <a:xfrm>
            <a:off x="36020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8496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457200" y="2057401"/>
            <a:ext cx="8305800" cy="3354765"/>
          </a:xfrm>
          <a:prstGeom prst="rect">
            <a:avLst/>
          </a:prstGeom>
        </p:spPr>
        <p:txBody>
          <a:bodyPr wrap="square">
            <a:spAutoFit/>
          </a:bodyPr>
          <a:lstStyle/>
          <a:p>
            <a:r>
              <a:rPr lang="en-US" sz="2000" dirty="0">
                <a:effectLst/>
                <a:latin typeface="Arial" panose="020B0604020202020204" pitchFamily="34" charset="0"/>
                <a:cs typeface="Arial" panose="020B0604020202020204" pitchFamily="34" charset="0"/>
              </a:rPr>
              <a:t>There are three major ways to detect the presence or release of a hazardous chemical in the workplace:</a:t>
            </a:r>
          </a:p>
          <a:p>
            <a:endParaRPr lang="en-US" sz="1400" dirty="0">
              <a:effectLst/>
              <a:latin typeface="Arial" panose="020B0604020202020204" pitchFamily="34" charset="0"/>
              <a:cs typeface="Arial" panose="020B0604020202020204" pitchFamily="34" charset="0"/>
            </a:endParaRPr>
          </a:p>
          <a:p>
            <a:pPr marL="342900" indent="-342900">
              <a:buFont typeface="+mj-lt"/>
              <a:buAutoNum type="arabicPeriod"/>
            </a:pPr>
            <a:r>
              <a:rPr lang="en-US" sz="2000" dirty="0">
                <a:effectLst/>
                <a:latin typeface="Arial" panose="020B0604020202020204" pitchFamily="34" charset="0"/>
                <a:cs typeface="Arial" panose="020B0604020202020204" pitchFamily="34" charset="0"/>
              </a:rPr>
              <a:t>Observing (primarily using your sense of sight or smell); </a:t>
            </a:r>
          </a:p>
          <a:p>
            <a:pPr marL="342900" indent="-342900">
              <a:buFont typeface="+mj-lt"/>
              <a:buAutoNum type="arabicPeriod"/>
            </a:pPr>
            <a:r>
              <a:rPr lang="en-US" sz="2000" dirty="0">
                <a:effectLst/>
                <a:latin typeface="Arial" panose="020B0604020202020204" pitchFamily="34" charset="0"/>
                <a:cs typeface="Arial" panose="020B0604020202020204" pitchFamily="34" charset="0"/>
              </a:rPr>
              <a:t>Using monitoring devices; and </a:t>
            </a:r>
          </a:p>
          <a:p>
            <a:pPr marL="342900" indent="-342900">
              <a:buFont typeface="+mj-lt"/>
              <a:buAutoNum type="arabicPeriod"/>
            </a:pPr>
            <a:r>
              <a:rPr lang="en-US" sz="2000" dirty="0">
                <a:effectLst/>
                <a:latin typeface="Arial" panose="020B0604020202020204" pitchFamily="34" charset="0"/>
                <a:cs typeface="Arial" panose="020B0604020202020204" pitchFamily="34" charset="0"/>
              </a:rPr>
              <a:t>Recognizing signs or symptoms of overexposure.</a:t>
            </a:r>
          </a:p>
          <a:p>
            <a:pPr>
              <a:buFont typeface="Arial"/>
              <a:buChar char="•"/>
            </a:pPr>
            <a:endParaRPr lang="en-US" sz="2000" dirty="0">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Many chemicals can be detected by their appearance - liquid, powder or solid and their color. Chemical odor can also be very distinctive (such as chlorine) and may provide early warning of a release.</a:t>
            </a:r>
          </a:p>
          <a:p>
            <a:endParaRPr lang="en-US" dirty="0">
              <a:effectLst/>
              <a:latin typeface="Arial" panose="020B0604020202020204" pitchFamily="34" charset="0"/>
              <a:cs typeface="Arial" panose="020B0604020202020204" pitchFamily="34" charset="0"/>
            </a:endParaRPr>
          </a:p>
        </p:txBody>
      </p:sp>
      <p:pic>
        <p:nvPicPr>
          <p:cNvPr id="9" name="Picture 2" descr="C:\Users\kiml\AppData\Local\Microsoft\Windows\Temporary Internet Files\Content.IE5\PIUJWQAL\MC9000281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5761464"/>
            <a:ext cx="1034051" cy="1096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iml\AppData\Local\Microsoft\Windows\Temporary Internet Files\Content.IE5\G8S11A2J\MP9004486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5783" y="5567850"/>
            <a:ext cx="1557129" cy="11678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kiml\AppData\Local\Microsoft\Windows\Temporary Internet Files\Content.IE5\91BR8DU7\MC9002114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8975" y="5574273"/>
            <a:ext cx="934835"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84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AEA0-275B-4D4A-B033-DCF606D15CDF}"/>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5193BCD1-C546-4454-BAD6-F215E6BEDAF0}"/>
              </a:ext>
            </a:extLst>
          </p:cNvPr>
          <p:cNvPicPr>
            <a:picLocks noGrp="1" noChangeAspect="1"/>
          </p:cNvPicPr>
          <p:nvPr>
            <p:ph idx="1"/>
          </p:nvPr>
        </p:nvPicPr>
        <p:blipFill>
          <a:blip r:embed="rId2"/>
          <a:stretch>
            <a:fillRect/>
          </a:stretch>
        </p:blipFill>
        <p:spPr>
          <a:xfrm>
            <a:off x="1447800" y="1446746"/>
            <a:ext cx="6306071" cy="4070350"/>
          </a:xfrm>
          <a:prstGeom prst="rect">
            <a:avLst/>
          </a:prstGeom>
        </p:spPr>
      </p:pic>
    </p:spTree>
    <p:extLst>
      <p:ext uri="{BB962C8B-B14F-4D97-AF65-F5344CB8AC3E}">
        <p14:creationId xmlns:p14="http://schemas.microsoft.com/office/powerpoint/2010/main" val="333891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Detecting Hazardous Chemicals</a:t>
            </a:r>
          </a:p>
        </p:txBody>
      </p:sp>
      <p:sp>
        <p:nvSpPr>
          <p:cNvPr id="6" name="Rectangle 1"/>
          <p:cNvSpPr>
            <a:spLocks noChangeArrowheads="1"/>
          </p:cNvSpPr>
          <p:nvPr/>
        </p:nvSpPr>
        <p:spPr bwMode="auto">
          <a:xfrm>
            <a:off x="36020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8496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304800" y="990600"/>
            <a:ext cx="8305800" cy="4955203"/>
          </a:xfrm>
          <a:prstGeom prst="rect">
            <a:avLst/>
          </a:prstGeom>
        </p:spPr>
        <p:txBody>
          <a:bodyPr wrap="square">
            <a:spAutoFit/>
          </a:bodyPr>
          <a:lstStyle/>
          <a:p>
            <a:r>
              <a:rPr lang="en-US" sz="2400" u="sng" dirty="0">
                <a:effectLst/>
                <a:latin typeface="Arial" panose="020B0604020202020204" pitchFamily="34" charset="0"/>
                <a:cs typeface="Arial" panose="020B0604020202020204" pitchFamily="34" charset="0"/>
              </a:rPr>
              <a:t>Chemical monitoring instruments are the safest and most reliable way of detecting a hazard chemical in the workplace. </a:t>
            </a:r>
            <a:r>
              <a:rPr lang="en-US" sz="2400" dirty="0">
                <a:effectLst/>
                <a:latin typeface="Arial" panose="020B0604020202020204" pitchFamily="34" charset="0"/>
                <a:cs typeface="Arial" panose="020B0604020202020204" pitchFamily="34" charset="0"/>
              </a:rPr>
              <a:t>The type of instruments used varies with the chemical and the situation.</a:t>
            </a:r>
          </a:p>
          <a:p>
            <a:endParaRPr lang="en-US" sz="16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Area monitoring systems with local alarms (H2S example)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Portable instruments (gas monitors </a:t>
            </a:r>
            <a:r>
              <a:rPr lang="en-US" sz="2400" dirty="0">
                <a:latin typeface="Arial" panose="020B0604020202020204" pitchFamily="34" charset="0"/>
                <a:cs typeface="Arial" panose="020B0604020202020204" pitchFamily="34" charset="0"/>
              </a:rPr>
              <a:t>O2, LEL, CO)</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Use of gas detector tubes is another way to get a </a:t>
            </a:r>
          </a:p>
          <a:p>
            <a:r>
              <a:rPr lang="en-US" sz="2400" dirty="0">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quick measurement in a specific area</a:t>
            </a:r>
          </a:p>
          <a:p>
            <a:endParaRPr lang="en-US" dirty="0"/>
          </a:p>
          <a:p>
            <a:endParaRPr lang="en-US" dirty="0">
              <a:effectLst/>
            </a:endParaRPr>
          </a:p>
        </p:txBody>
      </p:sp>
      <p:pic>
        <p:nvPicPr>
          <p:cNvPr id="36866" name="Picture 2" descr="http://hosted1.activelearner.com/EvaluationCenter/Resources/a0adc57c-fc50-4c43-8464-b9005e858358/detectortub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283802"/>
            <a:ext cx="2057400" cy="151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5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descr="Most Frequently Cited Serious Violations in General Industry" title="Most Frequently Cited Serious Violations in General Industry"/>
          <p:cNvGraphicFramePr>
            <a:graphicFrameLocks/>
          </p:cNvGraphicFramePr>
          <p:nvPr>
            <p:extLst>
              <p:ext uri="{D42A27DB-BD31-4B8C-83A1-F6EECF244321}">
                <p14:modId xmlns:p14="http://schemas.microsoft.com/office/powerpoint/2010/main" val="1588217190"/>
              </p:ext>
            </p:extLst>
          </p:nvPr>
        </p:nvGraphicFramePr>
        <p:xfrm>
          <a:off x="1018253" y="1501411"/>
          <a:ext cx="6690360" cy="48964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19016" y="422658"/>
            <a:ext cx="8778240" cy="1293028"/>
          </a:xfrm>
        </p:spPr>
        <p:txBody>
          <a:bodyPr>
            <a:normAutofit fontScale="90000"/>
          </a:bodyPr>
          <a:lstStyle/>
          <a:p>
            <a:r>
              <a:rPr lang="en-US" b="1" dirty="0">
                <a:latin typeface="+mn-lt"/>
              </a:rPr>
              <a:t>Most Frequently Cited Serious Violations in General Industry 2016</a:t>
            </a:r>
          </a:p>
        </p:txBody>
      </p:sp>
      <p:sp>
        <p:nvSpPr>
          <p:cNvPr id="23" name="Slide Number Placeholder 5"/>
          <p:cNvSpPr>
            <a:spLocks noGrp="1"/>
          </p:cNvSpPr>
          <p:nvPr>
            <p:ph type="sldNum" sz="quarter" idx="12"/>
          </p:nvPr>
        </p:nvSpPr>
        <p:spPr>
          <a:prstGeom prst="rect">
            <a:avLst/>
          </a:prstGeom>
        </p:spPr>
        <p:txBody>
          <a:bodyPr vert="horz" lIns="91440" tIns="45720" rIns="91440" bIns="45720" rtlCol="0" anchor="t" anchorCtr="0"/>
          <a:lstStyle>
            <a:lvl1pPr algn="r">
              <a:defRPr sz="1600" b="1" i="0">
                <a:solidFill>
                  <a:schemeClr val="bg1"/>
                </a:solidFill>
              </a:defRPr>
            </a:lvl1pPr>
          </a:lstStyle>
          <a:p>
            <a:fld id="{3F67EF07-4D6B-47E5-8389-73175C2FD72D}" type="slidenum">
              <a:rPr lang="en-US" smtClean="0"/>
              <a:pPr/>
              <a:t>3</a:t>
            </a:fld>
            <a:endParaRPr lang="en-US" dirty="0"/>
          </a:p>
        </p:txBody>
      </p:sp>
      <p:sp>
        <p:nvSpPr>
          <p:cNvPr id="7" name="TextBox 6"/>
          <p:cNvSpPr txBox="1"/>
          <p:nvPr/>
        </p:nvSpPr>
        <p:spPr>
          <a:xfrm rot="5400000">
            <a:off x="6116747" y="2442482"/>
            <a:ext cx="5469730" cy="584775"/>
          </a:xfrm>
          <a:prstGeom prst="rect">
            <a:avLst/>
          </a:prstGeom>
          <a:noFill/>
        </p:spPr>
        <p:txBody>
          <a:bodyPr wrap="square" rtlCol="0">
            <a:spAutoFit/>
          </a:bodyPr>
          <a:lstStyle/>
          <a:p>
            <a:pPr algn="ctr"/>
            <a:r>
              <a:rPr lang="en-US" sz="3200" b="1" dirty="0">
                <a:solidFill>
                  <a:schemeClr val="bg1"/>
                </a:solidFill>
              </a:rPr>
              <a:t>Overall 1910 MFC</a:t>
            </a:r>
          </a:p>
        </p:txBody>
      </p:sp>
      <p:sp>
        <p:nvSpPr>
          <p:cNvPr id="31" name="Rectangle 8"/>
          <p:cNvSpPr>
            <a:spLocks noChangeArrowheads="1"/>
          </p:cNvSpPr>
          <p:nvPr/>
        </p:nvSpPr>
        <p:spPr bwMode="auto">
          <a:xfrm>
            <a:off x="2486526" y="1524000"/>
            <a:ext cx="5057274" cy="2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Hazard Communication – Written Program</a:t>
            </a:r>
            <a:endParaRPr lang="en-US" sz="1700" cap="small" dirty="0"/>
          </a:p>
        </p:txBody>
      </p:sp>
      <p:sp>
        <p:nvSpPr>
          <p:cNvPr id="51" name="Rectangle 8"/>
          <p:cNvSpPr>
            <a:spLocks noChangeArrowheads="1"/>
          </p:cNvSpPr>
          <p:nvPr/>
        </p:nvSpPr>
        <p:spPr bwMode="auto">
          <a:xfrm>
            <a:off x="2486526" y="1981200"/>
            <a:ext cx="5057274" cy="2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Machine Guards – General</a:t>
            </a:r>
            <a:endParaRPr lang="en-US" sz="1700" cap="small" dirty="0"/>
          </a:p>
        </p:txBody>
      </p:sp>
      <p:sp>
        <p:nvSpPr>
          <p:cNvPr id="52" name="Rectangle 8"/>
          <p:cNvSpPr>
            <a:spLocks noChangeArrowheads="1"/>
          </p:cNvSpPr>
          <p:nvPr/>
        </p:nvSpPr>
        <p:spPr bwMode="auto">
          <a:xfrm>
            <a:off x="2486526" y="2438400"/>
            <a:ext cx="5057274" cy="2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Hazard Communication – Information and Training</a:t>
            </a:r>
            <a:endParaRPr lang="en-US" sz="1700" cap="small" dirty="0"/>
          </a:p>
        </p:txBody>
      </p:sp>
      <p:sp>
        <p:nvSpPr>
          <p:cNvPr id="53" name="Rectangle 8"/>
          <p:cNvSpPr>
            <a:spLocks noChangeArrowheads="1"/>
          </p:cNvSpPr>
          <p:nvPr/>
        </p:nvSpPr>
        <p:spPr bwMode="auto">
          <a:xfrm>
            <a:off x="2486526" y="5668418"/>
            <a:ext cx="5057274" cy="2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Hazardous Communication – Maintain copies of SDS’s</a:t>
            </a:r>
            <a:endParaRPr lang="en-US" sz="1700" cap="small" dirty="0"/>
          </a:p>
        </p:txBody>
      </p:sp>
      <p:sp>
        <p:nvSpPr>
          <p:cNvPr id="54" name="Rectangle 8"/>
          <p:cNvSpPr>
            <a:spLocks noChangeArrowheads="1"/>
          </p:cNvSpPr>
          <p:nvPr/>
        </p:nvSpPr>
        <p:spPr bwMode="auto">
          <a:xfrm>
            <a:off x="2486526" y="4296818"/>
            <a:ext cx="5057274" cy="2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Machine Guards – Point of Operations</a:t>
            </a:r>
            <a:endParaRPr lang="en-US" sz="1700" cap="small" dirty="0"/>
          </a:p>
        </p:txBody>
      </p:sp>
      <p:sp>
        <p:nvSpPr>
          <p:cNvPr id="55" name="Rectangle 8"/>
          <p:cNvSpPr>
            <a:spLocks noChangeArrowheads="1"/>
          </p:cNvSpPr>
          <p:nvPr/>
        </p:nvSpPr>
        <p:spPr bwMode="auto">
          <a:xfrm>
            <a:off x="2466082" y="4765076"/>
            <a:ext cx="6093142" cy="1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Respirators – Employer establishing a written respirator program</a:t>
            </a:r>
            <a:endParaRPr lang="en-US" sz="1700" cap="small" dirty="0"/>
          </a:p>
        </p:txBody>
      </p:sp>
      <p:sp>
        <p:nvSpPr>
          <p:cNvPr id="56" name="Rectangle 8"/>
          <p:cNvSpPr>
            <a:spLocks noChangeArrowheads="1"/>
          </p:cNvSpPr>
          <p:nvPr/>
        </p:nvSpPr>
        <p:spPr bwMode="auto">
          <a:xfrm>
            <a:off x="2486526" y="2925218"/>
            <a:ext cx="5057274" cy="2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Lockout/Tagout – Developed Procedures</a:t>
            </a:r>
            <a:endParaRPr lang="en-US" sz="1700" cap="small" dirty="0"/>
          </a:p>
        </p:txBody>
      </p:sp>
      <p:sp>
        <p:nvSpPr>
          <p:cNvPr id="57" name="Rectangle 8"/>
          <p:cNvSpPr>
            <a:spLocks noChangeArrowheads="1"/>
          </p:cNvSpPr>
          <p:nvPr/>
        </p:nvSpPr>
        <p:spPr bwMode="auto">
          <a:xfrm>
            <a:off x="2486526" y="3858492"/>
            <a:ext cx="4828674" cy="3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Respirators – Medical Evaluations</a:t>
            </a:r>
            <a:endParaRPr lang="en-US" sz="1700" cap="small" dirty="0"/>
          </a:p>
        </p:txBody>
      </p:sp>
      <p:sp>
        <p:nvSpPr>
          <p:cNvPr id="58" name="Rectangle 8"/>
          <p:cNvSpPr>
            <a:spLocks noChangeArrowheads="1"/>
          </p:cNvSpPr>
          <p:nvPr/>
        </p:nvSpPr>
        <p:spPr bwMode="auto">
          <a:xfrm>
            <a:off x="2486526" y="5248405"/>
            <a:ext cx="4676274" cy="2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Eye &amp; Body flushing facilities</a:t>
            </a:r>
            <a:endParaRPr lang="en-US" sz="1700" cap="small" dirty="0"/>
          </a:p>
        </p:txBody>
      </p:sp>
      <p:sp>
        <p:nvSpPr>
          <p:cNvPr id="59" name="Rectangle 8"/>
          <p:cNvSpPr>
            <a:spLocks noChangeArrowheads="1"/>
          </p:cNvSpPr>
          <p:nvPr/>
        </p:nvSpPr>
        <p:spPr bwMode="auto">
          <a:xfrm>
            <a:off x="2486526" y="3382418"/>
            <a:ext cx="4676274" cy="28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r>
              <a:rPr lang="en-US" sz="1600" cap="small" dirty="0"/>
              <a:t>Powered Industrial Trucks – Competency Training</a:t>
            </a:r>
            <a:endParaRPr lang="en-US" sz="1700" cap="small" dirty="0"/>
          </a:p>
        </p:txBody>
      </p:sp>
      <p:sp>
        <p:nvSpPr>
          <p:cNvPr id="16" name="Footer Placeholder 4"/>
          <p:cNvSpPr txBox="1">
            <a:spLocks/>
          </p:cNvSpPr>
          <p:nvPr/>
        </p:nvSpPr>
        <p:spPr>
          <a:xfrm rot="16200000">
            <a:off x="-1422488" y="3682913"/>
            <a:ext cx="3835575" cy="533399"/>
          </a:xfrm>
          <a:prstGeom prst="rect">
            <a:avLst/>
          </a:prstGeom>
          <a:solidFill>
            <a:schemeClr val="accent4">
              <a:lumMod val="20000"/>
              <a:lumOff val="80000"/>
            </a:schemeClr>
          </a:solidFill>
        </p:spPr>
        <p:txBody>
          <a:bodyPr vert="horz" lIns="91440" tIns="0" rIns="91440" bIns="45720" rtlCol="0" anchor="t"/>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small" dirty="0">
                <a:solidFill>
                  <a:schemeClr val="accent4">
                    <a:lumMod val="75000"/>
                  </a:schemeClr>
                </a:solidFill>
                <a:effectLst/>
              </a:rPr>
              <a:t>29 CFR </a:t>
            </a:r>
            <a:r>
              <a:rPr lang="en-US" sz="2400" b="0" cap="small" baseline="0" dirty="0">
                <a:solidFill>
                  <a:schemeClr val="accent4">
                    <a:lumMod val="75000"/>
                  </a:schemeClr>
                </a:solidFill>
                <a:effectLst/>
              </a:rPr>
              <a:t>1910 Subparts</a:t>
            </a:r>
            <a:endParaRPr lang="en-US" sz="2400" b="0" cap="small" dirty="0">
              <a:solidFill>
                <a:schemeClr val="accent4">
                  <a:lumMod val="75000"/>
                </a:schemeClr>
              </a:solidFill>
              <a:effectLst/>
            </a:endParaRPr>
          </a:p>
        </p:txBody>
      </p:sp>
    </p:spTree>
    <p:extLst>
      <p:ext uri="{BB962C8B-B14F-4D97-AF65-F5344CB8AC3E}">
        <p14:creationId xmlns:p14="http://schemas.microsoft.com/office/powerpoint/2010/main" val="396137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0515"/>
            <a:ext cx="8229600" cy="1143000"/>
          </a:xfrm>
        </p:spPr>
        <p:txBody>
          <a:bodyPr>
            <a:normAutofit fontScale="90000"/>
          </a:bodyPr>
          <a:lstStyle/>
          <a:p>
            <a:r>
              <a:rPr lang="en-US" dirty="0"/>
              <a:t>Personal Protective Equipment</a:t>
            </a:r>
          </a:p>
        </p:txBody>
      </p:sp>
      <p:sp>
        <p:nvSpPr>
          <p:cNvPr id="3" name="Content Placeholder 2"/>
          <p:cNvSpPr>
            <a:spLocks noGrp="1"/>
          </p:cNvSpPr>
          <p:nvPr>
            <p:ph idx="1"/>
          </p:nvPr>
        </p:nvSpPr>
        <p:spPr>
          <a:xfrm>
            <a:off x="447675" y="989012"/>
            <a:ext cx="6334125" cy="5640388"/>
          </a:xfrm>
        </p:spPr>
        <p:txBody>
          <a:bodyPr>
            <a:normAutofit/>
          </a:bodyPr>
          <a:lstStyle/>
          <a:p>
            <a:pPr marL="0" indent="0">
              <a:buNone/>
            </a:pPr>
            <a:r>
              <a:rPr lang="en-US" sz="2000" b="1" dirty="0">
                <a:solidFill>
                  <a:srgbClr val="C00000"/>
                </a:solidFill>
                <a:latin typeface="Arial" panose="020B0604020202020204" pitchFamily="34" charset="0"/>
                <a:cs typeface="Arial" panose="020B0604020202020204" pitchFamily="34" charset="0"/>
              </a:rPr>
              <a:t>Personal Protective Equipment (PPE) </a:t>
            </a:r>
            <a:r>
              <a:rPr lang="en-US" sz="2000" dirty="0">
                <a:latin typeface="Arial" panose="020B0604020202020204" pitchFamily="34" charset="0"/>
                <a:cs typeface="Arial" panose="020B0604020202020204" pitchFamily="34" charset="0"/>
              </a:rPr>
              <a:t>may be needed to protect yourself from chemical hazards. Refer to the label or the SDS to determine the appropriate type of PPE to wear.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Examples of PPE include:</a:t>
            </a:r>
            <a:endParaRPr lang="en-US" sz="2000" dirty="0">
              <a:effectLst/>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Gloves</a:t>
            </a:r>
          </a:p>
          <a:p>
            <a:r>
              <a:rPr lang="en-US" sz="2000" b="1" dirty="0">
                <a:latin typeface="Arial" panose="020B0604020202020204" pitchFamily="34" charset="0"/>
                <a:cs typeface="Arial" panose="020B0604020202020204" pitchFamily="34" charset="0"/>
              </a:rPr>
              <a:t>Goggles</a:t>
            </a: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Face shields</a:t>
            </a:r>
            <a:r>
              <a:rPr lang="en-US" sz="2000"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Splash aprons </a:t>
            </a:r>
          </a:p>
          <a:p>
            <a:r>
              <a:rPr lang="en-US" sz="2000" b="1" dirty="0">
                <a:latin typeface="Arial" panose="020B0604020202020204" pitchFamily="34" charset="0"/>
                <a:cs typeface="Arial" panose="020B0604020202020204" pitchFamily="34" charset="0"/>
              </a:rPr>
              <a:t>Respirators</a:t>
            </a:r>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Wearing the appropriate PPE can prevent injury. </a:t>
            </a:r>
          </a:p>
        </p:txBody>
      </p:sp>
      <p:pic>
        <p:nvPicPr>
          <p:cNvPr id="43010" name="Picture 2" descr="http://hosted1.activelearner.com/EvaluationCenter/Resources/9d8ccb59-0509-4488-8b85-860b588767f4/FullLine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2012"/>
            <a:ext cx="2886075" cy="298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8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Safe Work Practices</a:t>
            </a:r>
          </a:p>
        </p:txBody>
      </p:sp>
      <p:sp>
        <p:nvSpPr>
          <p:cNvPr id="6" name="Rectangle 1"/>
          <p:cNvSpPr>
            <a:spLocks noChangeArrowheads="1"/>
          </p:cNvSpPr>
          <p:nvPr/>
        </p:nvSpPr>
        <p:spPr bwMode="auto">
          <a:xfrm>
            <a:off x="36020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8496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000" b="0" i="0" u="none" strike="noStrike" cap="none" normalizeH="0" baseline="0" dirty="0">
                <a:ln>
                  <a:noFill/>
                </a:ln>
                <a:solidFill>
                  <a:srgbClr val="000000"/>
                </a:solidFill>
                <a:effectLst/>
                <a:latin typeface="Verdana"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381000" y="1219200"/>
            <a:ext cx="8305800" cy="560153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Safe work practices</a:t>
            </a:r>
            <a:r>
              <a:rPr lang="en-US" sz="2000" dirty="0">
                <a:effectLst/>
                <a:latin typeface="Arial" panose="020B0604020202020204" pitchFamily="34" charset="0"/>
                <a:cs typeface="Arial" panose="020B0604020202020204" pitchFamily="34" charset="0"/>
              </a:rPr>
              <a:t> ensure that chemicals are used correctly and safely. Some basic safe work practices are:</a:t>
            </a:r>
          </a:p>
          <a:p>
            <a:endParaRPr lang="en-US" sz="2000" dirty="0">
              <a:effectLst/>
              <a:latin typeface="Arial" panose="020B0604020202020204" pitchFamily="34" charset="0"/>
              <a:cs typeface="Arial" panose="020B0604020202020204" pitchFamily="34" charset="0"/>
            </a:endParaRPr>
          </a:p>
          <a:p>
            <a:pPr marL="742950" lvl="1" indent="-285750">
              <a:buFont typeface="Arial" pitchFamily="34" charset="0"/>
              <a:buChar char="•"/>
            </a:pPr>
            <a:r>
              <a:rPr lang="en-US" sz="2000" dirty="0">
                <a:effectLst/>
                <a:latin typeface="Arial" panose="020B0604020202020204" pitchFamily="34" charset="0"/>
                <a:cs typeface="Arial" panose="020B0604020202020204" pitchFamily="34" charset="0"/>
              </a:rPr>
              <a:t>Keep the work area clean and orderly. </a:t>
            </a:r>
            <a:br>
              <a:rPr lang="en-US" sz="2000" dirty="0">
                <a:effectLst/>
                <a:latin typeface="Arial" panose="020B0604020202020204" pitchFamily="34" charset="0"/>
                <a:cs typeface="Arial" panose="020B0604020202020204" pitchFamily="34" charset="0"/>
              </a:rPr>
            </a:br>
            <a:endParaRPr lang="en-US" sz="2000" dirty="0">
              <a:effectLst/>
              <a:latin typeface="Arial" panose="020B0604020202020204" pitchFamily="34" charset="0"/>
              <a:cs typeface="Arial" panose="020B0604020202020204" pitchFamily="34" charset="0"/>
            </a:endParaRPr>
          </a:p>
          <a:p>
            <a:pPr marL="742950" lvl="1" indent="-285750">
              <a:buFont typeface="Arial" pitchFamily="34" charset="0"/>
              <a:buChar char="•"/>
            </a:pPr>
            <a:r>
              <a:rPr lang="en-US" sz="2000" dirty="0">
                <a:effectLst/>
                <a:latin typeface="Arial" panose="020B0604020202020204" pitchFamily="34" charset="0"/>
                <a:cs typeface="Arial" panose="020B0604020202020204" pitchFamily="34" charset="0"/>
              </a:rPr>
              <a:t>Follow standard operating procedures to the letter. Taking short cuts can greatly increase your risk. </a:t>
            </a:r>
            <a:br>
              <a:rPr lang="en-US" sz="2000" dirty="0">
                <a:effectLst/>
                <a:latin typeface="Arial" panose="020B0604020202020204" pitchFamily="34" charset="0"/>
                <a:cs typeface="Arial" panose="020B0604020202020204" pitchFamily="34" charset="0"/>
              </a:rPr>
            </a:br>
            <a:endParaRPr lang="en-US" sz="2000" dirty="0">
              <a:effectLst/>
              <a:latin typeface="Arial" panose="020B0604020202020204" pitchFamily="34" charset="0"/>
              <a:cs typeface="Arial" panose="020B0604020202020204" pitchFamily="34" charset="0"/>
            </a:endParaRPr>
          </a:p>
          <a:p>
            <a:pPr marL="742950" lvl="1" indent="-285750">
              <a:buFont typeface="Arial" pitchFamily="34" charset="0"/>
              <a:buChar char="•"/>
            </a:pPr>
            <a:r>
              <a:rPr lang="en-US" sz="2000" dirty="0">
                <a:effectLst/>
                <a:latin typeface="Arial" panose="020B0604020202020204" pitchFamily="34" charset="0"/>
                <a:cs typeface="Arial" panose="020B0604020202020204" pitchFamily="34" charset="0"/>
              </a:rPr>
              <a:t>Use the necessary safety </a:t>
            </a:r>
            <a:r>
              <a:rPr lang="en-US" sz="2000" dirty="0">
                <a:latin typeface="Arial" panose="020B0604020202020204" pitchFamily="34" charset="0"/>
                <a:cs typeface="Arial" panose="020B0604020202020204" pitchFamily="34" charset="0"/>
              </a:rPr>
              <a:t>equipment, including the PPE documented on the SDS. </a:t>
            </a:r>
            <a:br>
              <a:rPr lang="en-US" sz="2000" dirty="0">
                <a:latin typeface="Arial" panose="020B0604020202020204" pitchFamily="34" charset="0"/>
                <a:cs typeface="Arial" panose="020B0604020202020204" pitchFamily="34" charset="0"/>
              </a:rPr>
            </a:br>
            <a:endParaRPr lang="en-US" sz="2000" dirty="0">
              <a:effectLst/>
              <a:latin typeface="Arial" panose="020B0604020202020204" pitchFamily="34" charset="0"/>
              <a:cs typeface="Arial" panose="020B0604020202020204" pitchFamily="34" charset="0"/>
            </a:endParaRPr>
          </a:p>
          <a:p>
            <a:pPr marL="742950" lvl="1" indent="-285750">
              <a:buFont typeface="Arial" pitchFamily="34" charset="0"/>
              <a:buChar char="•"/>
            </a:pPr>
            <a:r>
              <a:rPr lang="en-US" sz="2000" dirty="0">
                <a:effectLst/>
                <a:latin typeface="Arial" panose="020B0604020202020204" pitchFamily="34" charset="0"/>
                <a:cs typeface="Arial" panose="020B0604020202020204" pitchFamily="34" charset="0"/>
              </a:rPr>
              <a:t>Carefully label every container with the identity of its contents and appropriate hazard warnings. WHAT LABELS DO YOU REQUIRE AT YOUR FACILITY? </a:t>
            </a:r>
          </a:p>
          <a:p>
            <a:pPr lvl="1"/>
            <a:endParaRPr lang="en-US" sz="2000" dirty="0">
              <a:effectLst/>
              <a:latin typeface="Arial" panose="020B0604020202020204" pitchFamily="34" charset="0"/>
              <a:cs typeface="Arial" panose="020B0604020202020204" pitchFamily="34" charset="0"/>
            </a:endParaRPr>
          </a:p>
          <a:p>
            <a:pPr marL="742950" lvl="1" indent="-285750">
              <a:buFont typeface="Arial" pitchFamily="34" charset="0"/>
              <a:buChar char="•"/>
            </a:pPr>
            <a:r>
              <a:rPr lang="en-US" sz="2000" dirty="0">
                <a:latin typeface="Arial" panose="020B0604020202020204" pitchFamily="34" charset="0"/>
                <a:cs typeface="Arial" panose="020B0604020202020204" pitchFamily="34" charset="0"/>
              </a:rPr>
              <a:t>Proper chemical storage and ventilation can reduce hazard potential. </a:t>
            </a:r>
            <a:br>
              <a:rPr lang="en-US" dirty="0"/>
            </a:br>
            <a:endParaRPr lang="en-US" dirty="0">
              <a:effectLst/>
            </a:endParaRPr>
          </a:p>
        </p:txBody>
      </p:sp>
    </p:spTree>
    <p:extLst>
      <p:ext uri="{BB962C8B-B14F-4D97-AF65-F5344CB8AC3E}">
        <p14:creationId xmlns:p14="http://schemas.microsoft.com/office/powerpoint/2010/main" val="772559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987540" cy="1293028"/>
          </a:xfrm>
        </p:spPr>
        <p:txBody>
          <a:bodyPr/>
          <a:lstStyle/>
          <a:p>
            <a:r>
              <a:rPr lang="en-US" dirty="0"/>
              <a:t>Company Responsibility</a:t>
            </a:r>
          </a:p>
        </p:txBody>
      </p:sp>
      <p:sp>
        <p:nvSpPr>
          <p:cNvPr id="3" name="Content Placeholder 2"/>
          <p:cNvSpPr>
            <a:spLocks noGrp="1"/>
          </p:cNvSpPr>
          <p:nvPr>
            <p:ph idx="1"/>
          </p:nvPr>
        </p:nvSpPr>
        <p:spPr>
          <a:xfrm>
            <a:off x="457200" y="1219201"/>
            <a:ext cx="8229600" cy="2743200"/>
          </a:xfrm>
        </p:spPr>
        <p:txBody>
          <a:bodyPr>
            <a:normAutofit fontScale="92500"/>
          </a:bodyPr>
          <a:lstStyle/>
          <a:p>
            <a:pPr marL="0" indent="0">
              <a:buNone/>
            </a:pPr>
            <a:r>
              <a:rPr lang="en-US" sz="1800" dirty="0">
                <a:effectLst/>
              </a:rPr>
              <a:t>Knowing how to train employees to work safely with chemicals that pose a hazard is an important activity. </a:t>
            </a:r>
          </a:p>
          <a:p>
            <a:pPr>
              <a:buFont typeface="Wingdings" panose="05000000000000000000" pitchFamily="2" charset="2"/>
              <a:buChar char="Ø"/>
            </a:pPr>
            <a:r>
              <a:rPr lang="en-US" sz="1800" dirty="0">
                <a:effectLst/>
              </a:rPr>
              <a:t>Make sure that all chemical containers are properly labeled and employees understand the hazard warnings. </a:t>
            </a:r>
          </a:p>
          <a:p>
            <a:pPr>
              <a:buFont typeface="Wingdings" panose="05000000000000000000" pitchFamily="2" charset="2"/>
              <a:buChar char="Ø"/>
            </a:pPr>
            <a:r>
              <a:rPr lang="en-US" sz="1800" dirty="0">
                <a:effectLst/>
              </a:rPr>
              <a:t>Current Safety Data Sheets for the chemicals in your work area</a:t>
            </a:r>
            <a:r>
              <a:rPr lang="en-US" sz="1800" dirty="0"/>
              <a:t> easily available. </a:t>
            </a:r>
            <a:endParaRPr lang="en-US" sz="1800" dirty="0">
              <a:effectLst/>
            </a:endParaRPr>
          </a:p>
          <a:p>
            <a:pPr marL="0" indent="0">
              <a:buNone/>
            </a:pPr>
            <a:endParaRPr lang="en-US" sz="1000" dirty="0">
              <a:effectLst/>
            </a:endParaRPr>
          </a:p>
          <a:p>
            <a:pPr marL="0" indent="0" algn="ctr">
              <a:buNone/>
            </a:pPr>
            <a:r>
              <a:rPr lang="en-US" b="1" dirty="0">
                <a:effectLst/>
              </a:rPr>
              <a:t>Your employees have a right to know, but everyone has a responsibility to use </a:t>
            </a:r>
            <a:r>
              <a:rPr lang="en-US" b="1" dirty="0"/>
              <a:t>their </a:t>
            </a:r>
            <a:r>
              <a:rPr lang="en-US" b="1" dirty="0">
                <a:effectLst/>
              </a:rPr>
              <a:t>knowledge and skills to work safely.</a:t>
            </a:r>
          </a:p>
          <a:p>
            <a:pPr marL="0" indent="0">
              <a:buNone/>
            </a:pPr>
            <a:endParaRPr lang="en-US" sz="1000" dirty="0">
              <a:effectLst/>
            </a:endParaRPr>
          </a:p>
        </p:txBody>
      </p:sp>
      <p:pic>
        <p:nvPicPr>
          <p:cNvPr id="1026" name="Picture 2" descr="cid:image002.png@01D33DC8.532BA880">
            <a:extLst>
              <a:ext uri="{FF2B5EF4-FFF2-40B4-BE49-F238E27FC236}">
                <a16:creationId xmlns:a16="http://schemas.microsoft.com/office/drawing/2014/main" id="{43B4DC24-D80E-4A06-9047-F4881935D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08714"/>
            <a:ext cx="5562496"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intentionalcaregiver.com/wp-content/uploads/2015/02/prioritize-working-caregiver.jpg">
            <a:extLst>
              <a:ext uri="{FF2B5EF4-FFF2-40B4-BE49-F238E27FC236}">
                <a16:creationId xmlns:a16="http://schemas.microsoft.com/office/drawing/2014/main" id="{5F84C551-DAC2-4D93-9006-91E864ABB1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267200"/>
            <a:ext cx="2316687" cy="231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2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Toxic and Hazardous Substance" title="Toxic and Hazardous Substance"/>
          <p:cNvGraphicFramePr>
            <a:graphicFrameLocks/>
          </p:cNvGraphicFramePr>
          <p:nvPr>
            <p:extLst/>
          </p:nvPr>
        </p:nvGraphicFramePr>
        <p:xfrm>
          <a:off x="838200" y="2057400"/>
          <a:ext cx="6324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609600" y="533400"/>
            <a:ext cx="7825668" cy="1371600"/>
          </a:xfrm>
        </p:spPr>
        <p:txBody>
          <a:bodyPr>
            <a:normAutofit/>
          </a:bodyPr>
          <a:lstStyle/>
          <a:p>
            <a:endParaRPr lang="en-US" dirty="0">
              <a:latin typeface="+mn-lt"/>
            </a:endParaRPr>
          </a:p>
        </p:txBody>
      </p:sp>
      <p:sp>
        <p:nvSpPr>
          <p:cNvPr id="11" name="Slide Number Placeholder 5"/>
          <p:cNvSpPr>
            <a:spLocks noGrp="1"/>
          </p:cNvSpPr>
          <p:nvPr>
            <p:ph type="sldNum" sz="quarter" idx="12"/>
          </p:nvPr>
        </p:nvSpPr>
        <p:spPr>
          <a:prstGeom prst="rect">
            <a:avLst/>
          </a:prstGeom>
        </p:spPr>
        <p:txBody>
          <a:bodyPr vert="horz" lIns="91440" tIns="45720" rIns="91440" bIns="45720" rtlCol="0" anchor="t" anchorCtr="0"/>
          <a:lstStyle>
            <a:lvl1pPr algn="r">
              <a:defRPr sz="1600" b="1" i="0">
                <a:solidFill>
                  <a:schemeClr val="bg1"/>
                </a:solidFill>
              </a:defRPr>
            </a:lvl1pPr>
          </a:lstStyle>
          <a:p>
            <a:fld id="{3F67EF07-4D6B-47E5-8389-73175C2FD72D}" type="slidenum">
              <a:rPr lang="en-US" smtClean="0"/>
              <a:pPr/>
              <a:t>4</a:t>
            </a:fld>
            <a:endParaRPr lang="en-US" dirty="0"/>
          </a:p>
        </p:txBody>
      </p:sp>
      <p:sp>
        <p:nvSpPr>
          <p:cNvPr id="5" name="Rectangle 4"/>
          <p:cNvSpPr/>
          <p:nvPr/>
        </p:nvSpPr>
        <p:spPr>
          <a:xfrm>
            <a:off x="1981200" y="2133600"/>
            <a:ext cx="1711366" cy="353943"/>
          </a:xfrm>
          <a:prstGeom prst="rect">
            <a:avLst/>
          </a:prstGeom>
        </p:spPr>
        <p:txBody>
          <a:bodyPr wrap="none">
            <a:spAutoFit/>
          </a:bodyPr>
          <a:lstStyle/>
          <a:p>
            <a:r>
              <a:rPr lang="en-US" sz="1700" cap="small" dirty="0"/>
              <a:t>Written Program</a:t>
            </a:r>
          </a:p>
        </p:txBody>
      </p:sp>
      <p:sp>
        <p:nvSpPr>
          <p:cNvPr id="6" name="Rectangle 5"/>
          <p:cNvSpPr/>
          <p:nvPr/>
        </p:nvSpPr>
        <p:spPr>
          <a:xfrm>
            <a:off x="2056709" y="2895600"/>
            <a:ext cx="2362891" cy="353943"/>
          </a:xfrm>
          <a:prstGeom prst="rect">
            <a:avLst/>
          </a:prstGeom>
        </p:spPr>
        <p:txBody>
          <a:bodyPr wrap="none">
            <a:spAutoFit/>
          </a:bodyPr>
          <a:lstStyle/>
          <a:p>
            <a:r>
              <a:rPr lang="en-US" sz="1700" cap="small" dirty="0"/>
              <a:t>Information and Training</a:t>
            </a:r>
          </a:p>
        </p:txBody>
      </p:sp>
      <p:sp>
        <p:nvSpPr>
          <p:cNvPr id="7" name="Rectangle 6"/>
          <p:cNvSpPr/>
          <p:nvPr/>
        </p:nvSpPr>
        <p:spPr>
          <a:xfrm>
            <a:off x="2057400" y="4446657"/>
            <a:ext cx="2212080" cy="353943"/>
          </a:xfrm>
          <a:prstGeom prst="rect">
            <a:avLst/>
          </a:prstGeom>
        </p:spPr>
        <p:txBody>
          <a:bodyPr wrap="none">
            <a:spAutoFit/>
          </a:bodyPr>
          <a:lstStyle/>
          <a:p>
            <a:r>
              <a:rPr lang="en-US" sz="1700" cap="small" dirty="0"/>
              <a:t>SDSs for Each Chemical</a:t>
            </a:r>
          </a:p>
        </p:txBody>
      </p:sp>
      <p:sp>
        <p:nvSpPr>
          <p:cNvPr id="12" name="TextBox 11"/>
          <p:cNvSpPr txBox="1"/>
          <p:nvPr/>
        </p:nvSpPr>
        <p:spPr>
          <a:xfrm rot="5400000">
            <a:off x="6116747" y="2442482"/>
            <a:ext cx="5469730" cy="584775"/>
          </a:xfrm>
          <a:prstGeom prst="rect">
            <a:avLst/>
          </a:prstGeom>
          <a:noFill/>
        </p:spPr>
        <p:txBody>
          <a:bodyPr wrap="square" rtlCol="0">
            <a:spAutoFit/>
          </a:bodyPr>
          <a:lstStyle/>
          <a:p>
            <a:pPr algn="ctr"/>
            <a:r>
              <a:rPr lang="en-US" sz="3200" b="1" dirty="0">
                <a:solidFill>
                  <a:schemeClr val="bg1"/>
                </a:solidFill>
              </a:rPr>
              <a:t>SUBPART Z</a:t>
            </a:r>
          </a:p>
        </p:txBody>
      </p:sp>
      <p:sp>
        <p:nvSpPr>
          <p:cNvPr id="14" name="Rectangle 13"/>
          <p:cNvSpPr/>
          <p:nvPr/>
        </p:nvSpPr>
        <p:spPr>
          <a:xfrm>
            <a:off x="2057400" y="5257800"/>
            <a:ext cx="3870227" cy="353943"/>
          </a:xfrm>
          <a:prstGeom prst="rect">
            <a:avLst/>
          </a:prstGeom>
        </p:spPr>
        <p:txBody>
          <a:bodyPr wrap="none">
            <a:spAutoFit/>
          </a:bodyPr>
          <a:lstStyle/>
          <a:p>
            <a:r>
              <a:rPr lang="en-US" sz="1700" cap="small" dirty="0"/>
              <a:t>Hazard Communication – Detailed Training</a:t>
            </a:r>
          </a:p>
        </p:txBody>
      </p:sp>
      <p:sp>
        <p:nvSpPr>
          <p:cNvPr id="15" name="Rectangle 14"/>
          <p:cNvSpPr/>
          <p:nvPr/>
        </p:nvSpPr>
        <p:spPr>
          <a:xfrm>
            <a:off x="2057400" y="3657600"/>
            <a:ext cx="2146550" cy="353943"/>
          </a:xfrm>
          <a:prstGeom prst="rect">
            <a:avLst/>
          </a:prstGeom>
        </p:spPr>
        <p:txBody>
          <a:bodyPr wrap="none">
            <a:spAutoFit/>
          </a:bodyPr>
          <a:lstStyle/>
          <a:p>
            <a:r>
              <a:rPr lang="en-US" sz="1700" cap="small" dirty="0"/>
              <a:t>SDSs Readily Accessible</a:t>
            </a:r>
          </a:p>
        </p:txBody>
      </p:sp>
    </p:spTree>
    <p:extLst>
      <p:ext uri="{BB962C8B-B14F-4D97-AF65-F5344CB8AC3E}">
        <p14:creationId xmlns:p14="http://schemas.microsoft.com/office/powerpoint/2010/main" val="129991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74638"/>
            <a:ext cx="8534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OSHA’s GHS Approach</a:t>
            </a:r>
          </a:p>
        </p:txBody>
      </p:sp>
      <p:sp>
        <p:nvSpPr>
          <p:cNvPr id="3" name="Content Placeholder 2"/>
          <p:cNvSpPr txBox="1">
            <a:spLocks/>
          </p:cNvSpPr>
          <p:nvPr/>
        </p:nvSpPr>
        <p:spPr>
          <a:xfrm>
            <a:off x="457200" y="1828800"/>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Terminology better defined</a:t>
            </a:r>
          </a:p>
          <a:p>
            <a:pPr lvl="1"/>
            <a:r>
              <a:rPr lang="en-US" dirty="0"/>
              <a:t>Hazard classification (reversed)</a:t>
            </a:r>
          </a:p>
          <a:p>
            <a:r>
              <a:rPr lang="en-US" dirty="0"/>
              <a:t>Consistent SDS format</a:t>
            </a:r>
          </a:p>
          <a:p>
            <a:r>
              <a:rPr lang="en-US" dirty="0"/>
              <a:t>Labels have more specific requirements</a:t>
            </a:r>
          </a:p>
          <a:p>
            <a:pPr lvl="1"/>
            <a:r>
              <a:rPr lang="en-US" dirty="0"/>
              <a:t>3 required elements when being shipped or received </a:t>
            </a:r>
          </a:p>
          <a:p>
            <a:pPr lvl="1"/>
            <a:r>
              <a:rPr lang="en-US" dirty="0"/>
              <a:t>Use of signal words</a:t>
            </a:r>
          </a:p>
          <a:p>
            <a:pPr lvl="2"/>
            <a:r>
              <a:rPr lang="en-US" dirty="0">
                <a:solidFill>
                  <a:srgbClr val="FF0000"/>
                </a:solidFill>
              </a:rPr>
              <a:t>DANGER (more severe hazards)</a:t>
            </a:r>
          </a:p>
          <a:p>
            <a:pPr lvl="2"/>
            <a:r>
              <a:rPr lang="en-US" dirty="0">
                <a:solidFill>
                  <a:schemeClr val="tx2">
                    <a:lumMod val="60000"/>
                    <a:lumOff val="40000"/>
                  </a:schemeClr>
                </a:solidFill>
              </a:rPr>
              <a:t>WARNING (less severe hazards, caution still required)</a:t>
            </a:r>
          </a:p>
          <a:p>
            <a:pPr marL="457200" lvl="1" indent="0">
              <a:buFont typeface="Arial" pitchFamily="34" charset="0"/>
              <a:buNone/>
            </a:pPr>
            <a:endParaRPr lang="en-US" dirty="0"/>
          </a:p>
        </p:txBody>
      </p:sp>
      <p:sp>
        <p:nvSpPr>
          <p:cNvPr id="4" name="Rectangle 3"/>
          <p:cNvSpPr/>
          <p:nvPr/>
        </p:nvSpPr>
        <p:spPr>
          <a:xfrm>
            <a:off x="3115896" y="990600"/>
            <a:ext cx="3053272" cy="369332"/>
          </a:xfrm>
          <a:prstGeom prst="rect">
            <a:avLst/>
          </a:prstGeom>
        </p:spPr>
        <p:txBody>
          <a:bodyPr wrap="none">
            <a:spAutoFit/>
          </a:bodyPr>
          <a:lstStyle/>
          <a:p>
            <a:r>
              <a:rPr lang="en-US" dirty="0"/>
              <a:t>(Globally Harmonized System)</a:t>
            </a:r>
          </a:p>
        </p:txBody>
      </p:sp>
    </p:spTree>
    <p:extLst>
      <p:ext uri="{BB962C8B-B14F-4D97-AF65-F5344CB8AC3E}">
        <p14:creationId xmlns:p14="http://schemas.microsoft.com/office/powerpoint/2010/main" val="254181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BAE63-91E0-4020-B347-271335BB4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14600"/>
            <a:ext cx="2743200" cy="4109953"/>
          </a:xfrm>
          <a:prstGeom prst="rect">
            <a:avLst/>
          </a:prstGeom>
        </p:spPr>
      </p:pic>
      <p:sp>
        <p:nvSpPr>
          <p:cNvPr id="5" name="Rectangle 4">
            <a:extLst>
              <a:ext uri="{FF2B5EF4-FFF2-40B4-BE49-F238E27FC236}">
                <a16:creationId xmlns:a16="http://schemas.microsoft.com/office/drawing/2014/main" id="{1485DA25-1550-4380-B6FB-DAEB0EBCE2A5}"/>
              </a:ext>
            </a:extLst>
          </p:cNvPr>
          <p:cNvSpPr/>
          <p:nvPr/>
        </p:nvSpPr>
        <p:spPr>
          <a:xfrm>
            <a:off x="748838" y="1447800"/>
            <a:ext cx="7646324" cy="769441"/>
          </a:xfrm>
          <a:prstGeom prst="rect">
            <a:avLst/>
          </a:prstGeom>
        </p:spPr>
        <p:txBody>
          <a:bodyPr wrap="square">
            <a:spAutoFit/>
          </a:bodyPr>
          <a:lstStyle/>
          <a:p>
            <a:pPr algn="ctr"/>
            <a:r>
              <a:rPr lang="en-US" sz="4400" dirty="0"/>
              <a:t>Think of a tree, any kind?</a:t>
            </a:r>
          </a:p>
        </p:txBody>
      </p:sp>
    </p:spTree>
    <p:extLst>
      <p:ext uri="{BB962C8B-B14F-4D97-AF65-F5344CB8AC3E}">
        <p14:creationId xmlns:p14="http://schemas.microsoft.com/office/powerpoint/2010/main" val="38076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title="Seven major elements">
            <a:extLst>
              <a:ext uri="{FF2B5EF4-FFF2-40B4-BE49-F238E27FC236}">
                <a16:creationId xmlns:a16="http://schemas.microsoft.com/office/drawing/2014/main" id="{AEE310FB-EB12-4E1A-AA2C-3816D740574A}"/>
              </a:ext>
            </a:extLst>
          </p:cNvPr>
          <p:cNvPicPr>
            <a:picLocks noChangeAspect="1"/>
          </p:cNvPicPr>
          <p:nvPr/>
        </p:nvPicPr>
        <p:blipFill>
          <a:blip r:embed="rId3"/>
          <a:stretch>
            <a:fillRect/>
          </a:stretch>
        </p:blipFill>
        <p:spPr>
          <a:xfrm>
            <a:off x="838200" y="1752600"/>
            <a:ext cx="7337483" cy="4530341"/>
          </a:xfrm>
          <a:prstGeom prst="rect">
            <a:avLst/>
          </a:prstGeom>
        </p:spPr>
      </p:pic>
      <p:sp>
        <p:nvSpPr>
          <p:cNvPr id="3" name="Rectangle 2">
            <a:extLst>
              <a:ext uri="{FF2B5EF4-FFF2-40B4-BE49-F238E27FC236}">
                <a16:creationId xmlns:a16="http://schemas.microsoft.com/office/drawing/2014/main" id="{952B55B7-6978-4DA7-9595-FBA6C28B460E}"/>
              </a:ext>
            </a:extLst>
          </p:cNvPr>
          <p:cNvSpPr/>
          <p:nvPr/>
        </p:nvSpPr>
        <p:spPr>
          <a:xfrm>
            <a:off x="685800" y="838200"/>
            <a:ext cx="8153399" cy="1077218"/>
          </a:xfrm>
          <a:prstGeom prst="rect">
            <a:avLst/>
          </a:prstGeom>
        </p:spPr>
        <p:txBody>
          <a:bodyPr wrap="square">
            <a:spAutoFit/>
          </a:bodyPr>
          <a:lstStyle/>
          <a:p>
            <a:pPr lvl="0">
              <a:spcBef>
                <a:spcPct val="20000"/>
              </a:spcBef>
            </a:pPr>
            <a:r>
              <a:rPr lang="en-US" sz="3200" dirty="0">
                <a:solidFill>
                  <a:srgbClr val="FFFF00"/>
                </a:solidFill>
                <a:latin typeface="Tahoma" pitchFamily="34" charset="0"/>
                <a:cs typeface="Tahoma" pitchFamily="34" charset="0"/>
              </a:rPr>
              <a:t>Seven major elements in the GHS-aligned </a:t>
            </a:r>
            <a:r>
              <a:rPr lang="en-US" sz="3200" dirty="0">
                <a:solidFill>
                  <a:prstClr val="black"/>
                </a:solidFill>
                <a:latin typeface="Tahoma" pitchFamily="34" charset="0"/>
                <a:cs typeface="Tahoma" pitchFamily="34" charset="0"/>
              </a:rPr>
              <a:t>Hazard Communication Standard</a:t>
            </a:r>
          </a:p>
        </p:txBody>
      </p:sp>
    </p:spTree>
    <p:extLst>
      <p:ext uri="{BB962C8B-B14F-4D97-AF65-F5344CB8AC3E}">
        <p14:creationId xmlns:p14="http://schemas.microsoft.com/office/powerpoint/2010/main" val="184874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hazard communication">
            <a:extLst>
              <a:ext uri="{FF2B5EF4-FFF2-40B4-BE49-F238E27FC236}">
                <a16:creationId xmlns:a16="http://schemas.microsoft.com/office/drawing/2014/main" id="{5EA8AAEC-7F10-498E-BF80-B121CFD3D1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13866" r="6370" b="10855"/>
          <a:stretch/>
        </p:blipFill>
        <p:spPr>
          <a:xfrm>
            <a:off x="990600" y="1676400"/>
            <a:ext cx="7340023" cy="4645583"/>
          </a:xfrm>
          <a:prstGeom prst="rect">
            <a:avLst/>
          </a:prstGeom>
          <a:ln>
            <a:solidFill>
              <a:schemeClr val="tx1"/>
            </a:solidFill>
          </a:ln>
        </p:spPr>
      </p:pic>
      <p:sp>
        <p:nvSpPr>
          <p:cNvPr id="3" name="Rectangle 2">
            <a:extLst>
              <a:ext uri="{FF2B5EF4-FFF2-40B4-BE49-F238E27FC236}">
                <a16:creationId xmlns:a16="http://schemas.microsoft.com/office/drawing/2014/main" id="{71C9C95B-895C-45BF-AFD5-82E300213173}"/>
              </a:ext>
            </a:extLst>
          </p:cNvPr>
          <p:cNvSpPr/>
          <p:nvPr/>
        </p:nvSpPr>
        <p:spPr>
          <a:xfrm>
            <a:off x="469611" y="685800"/>
            <a:ext cx="8382000" cy="584775"/>
          </a:xfrm>
          <a:prstGeom prst="rect">
            <a:avLst/>
          </a:prstGeom>
        </p:spPr>
        <p:txBody>
          <a:bodyPr wrap="square">
            <a:spAutoFit/>
          </a:bodyPr>
          <a:lstStyle/>
          <a:p>
            <a:pPr lvl="0">
              <a:spcBef>
                <a:spcPct val="20000"/>
              </a:spcBef>
            </a:pPr>
            <a:r>
              <a:rPr lang="en-US" sz="3200" dirty="0">
                <a:latin typeface="Tahoma" pitchFamily="34" charset="0"/>
                <a:cs typeface="Tahoma" pitchFamily="34" charset="0"/>
              </a:rPr>
              <a:t>Employer Responsibility: </a:t>
            </a:r>
            <a:r>
              <a:rPr lang="en-US" sz="3200" dirty="0">
                <a:solidFill>
                  <a:prstClr val="black"/>
                </a:solidFill>
                <a:latin typeface="Tahoma" pitchFamily="34" charset="0"/>
                <a:cs typeface="Tahoma" pitchFamily="34" charset="0"/>
              </a:rPr>
              <a:t>works</a:t>
            </a:r>
            <a:endParaRPr lang="en-US" sz="2800"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val="191032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03DA-C644-422E-8537-C02958BA16D4}"/>
              </a:ext>
            </a:extLst>
          </p:cNvPr>
          <p:cNvSpPr>
            <a:spLocks noGrp="1"/>
          </p:cNvSpPr>
          <p:nvPr>
            <p:ph type="title"/>
          </p:nvPr>
        </p:nvSpPr>
        <p:spPr>
          <a:xfrm>
            <a:off x="685800" y="762000"/>
            <a:ext cx="7863840" cy="1293028"/>
          </a:xfrm>
        </p:spPr>
        <p:txBody>
          <a:bodyPr/>
          <a:lstStyle/>
          <a:p>
            <a:pPr algn="ctr"/>
            <a:r>
              <a:rPr lang="en-US" dirty="0"/>
              <a:t>Written Program Requirements:</a:t>
            </a:r>
          </a:p>
        </p:txBody>
      </p:sp>
      <p:sp>
        <p:nvSpPr>
          <p:cNvPr id="3" name="Content Placeholder 2">
            <a:extLst>
              <a:ext uri="{FF2B5EF4-FFF2-40B4-BE49-F238E27FC236}">
                <a16:creationId xmlns:a16="http://schemas.microsoft.com/office/drawing/2014/main" id="{713CEAF8-18A9-4249-A2C2-42AE35A5C83A}"/>
              </a:ext>
            </a:extLst>
          </p:cNvPr>
          <p:cNvSpPr>
            <a:spLocks noGrp="1"/>
          </p:cNvSpPr>
          <p:nvPr>
            <p:ph idx="1"/>
          </p:nvPr>
        </p:nvSpPr>
        <p:spPr/>
        <p:txBody>
          <a:bodyPr/>
          <a:lstStyle/>
          <a:p>
            <a:r>
              <a:rPr lang="en-US" dirty="0"/>
              <a:t>Develop, implement and maintain</a:t>
            </a:r>
          </a:p>
          <a:p>
            <a:r>
              <a:rPr lang="en-US" dirty="0"/>
              <a:t>Lists of chemicals present</a:t>
            </a:r>
          </a:p>
          <a:p>
            <a:r>
              <a:rPr lang="en-US" dirty="0"/>
              <a:t>Availability of SDSs</a:t>
            </a:r>
          </a:p>
          <a:p>
            <a:r>
              <a:rPr lang="en-US" dirty="0"/>
              <a:t>Labeling of containers</a:t>
            </a:r>
          </a:p>
          <a:p>
            <a:r>
              <a:rPr lang="en-US" dirty="0"/>
              <a:t>Training, training, training (not required annually)</a:t>
            </a:r>
          </a:p>
        </p:txBody>
      </p:sp>
    </p:spTree>
    <p:extLst>
      <p:ext uri="{BB962C8B-B14F-4D97-AF65-F5344CB8AC3E}">
        <p14:creationId xmlns:p14="http://schemas.microsoft.com/office/powerpoint/2010/main" val="3153924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a57c43143167236cf612d8fcc68db3c742595ae"/>
  <p:tag name="ARTICULATE_PROJECT_OPEN" val="0"/>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tion xmlns="e07b6119-5158-4a8f-a10f-22cc94bbfcce">
      <Value>Wickliffe, OH</Value>
    </Location>
    <Review_x0020_Period_x0020__x0028_mos_x0029_ xmlns="e07b6119-5158-4a8f-a10f-22cc94bbfcce">12</Review_x0020_Period_x0020__x0028_mos_x0029_>
    <Division xmlns="e07b6119-5158-4a8f-a10f-22cc94bbfcce">
      <Value>Health, Safety &amp; Environmental</Value>
    </Division>
    <Geographic_x0020_Region xmlns="e07b6119-5158-4a8f-a10f-22cc94bbfcce">
      <Value>North America</Value>
    </Geographic_x0020_Region>
    <Language xmlns="e07b6119-5158-4a8f-a10f-22cc94bbfcce">English</Language>
    <Author0 xmlns="e07b6119-5158-4a8f-a10f-22cc94bbfcce">Jethrow, Karrie</Author0>
    <Description0 xmlns="e07b6119-5158-4a8f-a10f-22cc94bbfcce">A powerpoint presentation of the revised HazCom standard.</Description0>
    <Document_x0020_Type xmlns="e07b6119-5158-4a8f-a10f-22cc94bbfcce" xsi:nil="true"/>
    <Archive_x0020_Location xmlns="e07b6119-5158-4a8f-a10f-22cc94bbfcce" xsi:nil="true"/>
    <Keywords0 xmlns="e07b6119-5158-4a8f-a10f-22cc94bbfcce"/>
    <Expires xmlns="e07b6119-5158-4a8f-a10f-22cc94bbfcce" xsi:nil="true"/>
    <Business_x0020_Location xmlns="e07b6119-5158-4a8f-a10f-22cc94bbfcce">
      <Value>Corporate</Value>
    </Business_x0020_Lo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B27B2042D411409239CB6E19E0A23A" ma:contentTypeVersion="12" ma:contentTypeDescription="Create a new document." ma:contentTypeScope="" ma:versionID="970381fbc50c33d7285df3f427441fff">
  <xsd:schema xmlns:xsd="http://www.w3.org/2001/XMLSchema" xmlns:xs="http://www.w3.org/2001/XMLSchema" xmlns:p="http://schemas.microsoft.com/office/2006/metadata/properties" xmlns:ns2="e07b6119-5158-4a8f-a10f-22cc94bbfcce" targetNamespace="http://schemas.microsoft.com/office/2006/metadata/properties" ma:root="true" ma:fieldsID="f5bbdd2948a996741a736b80c1eced5a" ns2:_="">
    <xsd:import namespace="e07b6119-5158-4a8f-a10f-22cc94bbfcce"/>
    <xsd:element name="properties">
      <xsd:complexType>
        <xsd:sequence>
          <xsd:element name="documentManagement">
            <xsd:complexType>
              <xsd:all>
                <xsd:element ref="ns2:Author0"/>
                <xsd:element ref="ns2:Description0"/>
                <xsd:element ref="ns2:Keywords0" minOccurs="0"/>
                <xsd:element ref="ns2:Geographic_x0020_Region" minOccurs="0"/>
                <xsd:element ref="ns2:Language"/>
                <xsd:element ref="ns2:Location" minOccurs="0"/>
                <xsd:element ref="ns2:Business_x0020_Location" minOccurs="0"/>
                <xsd:element ref="ns2:Division" minOccurs="0"/>
                <xsd:element ref="ns2:Document_x0020_Type" minOccurs="0"/>
                <xsd:element ref="ns2:Review_x0020_Period_x0020__x0028_mos_x0029_"/>
                <xsd:element ref="ns2:Archive_x0020_Location" minOccurs="0"/>
                <xsd:element ref="ns2:Expir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b6119-5158-4a8f-a10f-22cc94bbfcce" elementFormDefault="qualified">
    <xsd:import namespace="http://schemas.microsoft.com/office/2006/documentManagement/types"/>
    <xsd:import namespace="http://schemas.microsoft.com/office/infopath/2007/PartnerControls"/>
    <xsd:element name="Author0" ma:index="8" ma:displayName="Author" ma:internalName="Author0">
      <xsd:simpleType>
        <xsd:restriction base="dms:Text">
          <xsd:maxLength value="255"/>
        </xsd:restriction>
      </xsd:simpleType>
    </xsd:element>
    <xsd:element name="Description0" ma:index="9" ma:displayName="Description" ma:internalName="Description0">
      <xsd:simpleType>
        <xsd:restriction base="dms:Note">
          <xsd:maxLength value="255"/>
        </xsd:restriction>
      </xsd:simpleType>
    </xsd:element>
    <xsd:element name="Keywords0" ma:index="10" nillable="true" ma:displayName="Keywords" ma:internalName="Keywords0">
      <xsd:complexType>
        <xsd:complexContent>
          <xsd:extension base="dms:MultiChoice">
            <xsd:sequence>
              <xsd:element name="Value" maxOccurs="unbounded" minOccurs="0" nillable="true">
                <xsd:simpleType>
                  <xsd:restriction base="dms:Choice">
                    <xsd:enumeration value="Announcements"/>
                    <xsd:enumeration value="Contacts"/>
                    <xsd:enumeration value="Responsible Care; Certificates"/>
                    <xsd:enumeration value="Responsible Care; Guiding Principles"/>
                    <xsd:enumeration value="Responsible Care; Global Vision"/>
                    <xsd:enumeration value="Responsible Care; Responsible Care Management System"/>
                    <xsd:enumeration value="Responsible Care; Responsible Care Management System Manual"/>
                    <xsd:enumeration value="Responsible Care; 2004 Responsible Care Progress Report"/>
                    <xsd:enumeration value="Performance Metrics; Performance at a Glance"/>
                    <xsd:enumeration value="Performance Metrics; Incident Reports"/>
                    <xsd:enumeration value="Performance Metrics; Lubrizol Responsible Care Occupational Injury Database"/>
                    <xsd:enumeration value="Standards of Care; Emergency Event Management"/>
                    <xsd:enumeration value="Standards of Care; Environmental"/>
                    <xsd:enumeration value="Standards of Care; Hazard Communication"/>
                    <xsd:enumeration value="Standards of Care; Industrial Hygiene"/>
                    <xsd:enumeration value="Standards of Care; Record Keeping and Reporting"/>
                    <xsd:enumeration value="Standards of Care; Safety"/>
                    <xsd:enumeration value="Standards of Care; Security"/>
                    <xsd:enumeration value="Standards of Care; Process Safety"/>
                    <xsd:enumeration value="Standards of Care; Overview"/>
                    <xsd:enumeration value="Standards of Care; Draft Standards for Comment"/>
                    <xsd:enumeration value="Reference Materials; 2004 Emergency Response Guidebook"/>
                    <xsd:enumeration value="Reference Materials; NIOSH Pocket Guide"/>
                    <xsd:enumeration value="Reference Materials; HSES Links"/>
                    <xsd:enumeration value="Reference Materials; HSES Article Databases and Databanks"/>
                    <xsd:enumeration value="Tools and Training; Active Learner"/>
                    <xsd:enumeration value="Tools and Training; Element K"/>
                    <xsd:enumeration value="Tools and Training; MocKingbird"/>
                    <xsd:enumeration value="Tools and Training; Lifting Calculator"/>
                    <xsd:enumeration value="Tools and Training; Offsite Safety"/>
                    <xsd:enumeration value="Tools and Training; Liberty Mutual"/>
                    <xsd:enumeration value="Medical; Occupational Health Surveillance Program Manual"/>
                    <xsd:enumeration value="Medical; SARS"/>
                    <xsd:enumeration value="E-Legal"/>
                  </xsd:restriction>
                </xsd:simpleType>
              </xsd:element>
            </xsd:sequence>
          </xsd:extension>
        </xsd:complexContent>
      </xsd:complexType>
    </xsd:element>
    <xsd:element name="Geographic_x0020_Region" ma:index="11" nillable="true" ma:displayName="Geographic Region" ma:default="North America" ma:internalName="Geographic_x0020_Region" ma:requiredMultiChoice="true">
      <xsd:complexType>
        <xsd:complexContent>
          <xsd:extension base="dms:MultiChoice">
            <xsd:sequence>
              <xsd:element name="Value" maxOccurs="unbounded" minOccurs="0" nillable="true">
                <xsd:simpleType>
                  <xsd:restriction base="dms:Choice">
                    <xsd:enumeration value="Asia Pacific"/>
                    <xsd:enumeration value="Europe"/>
                    <xsd:enumeration value="North America"/>
                    <xsd:enumeration value="South America"/>
                  </xsd:restriction>
                </xsd:simpleType>
              </xsd:element>
            </xsd:sequence>
          </xsd:extension>
        </xsd:complexContent>
      </xsd:complexType>
    </xsd:element>
    <xsd:element name="Language" ma:index="12" ma:displayName="Language" ma:default="English" ma:format="Dropdown" ma:internalName="Language">
      <xsd:simpleType>
        <xsd:restriction base="dms:Choice">
          <xsd:enumeration value="Chinese"/>
          <xsd:enumeration value="Dutch"/>
          <xsd:enumeration value="English"/>
          <xsd:enumeration value="French"/>
          <xsd:enumeration value="German"/>
          <xsd:enumeration value="Japanese"/>
          <xsd:enumeration value="Portuguese"/>
          <xsd:enumeration value="Spanish"/>
          <xsd:enumeration value="Spanish (Mexican)"/>
        </xsd:restriction>
      </xsd:simpleType>
    </xsd:element>
    <xsd:element name="Location" ma:index="13" nillable="true" ma:displayName="Location" ma:default="Wickliffe, OH" ma:internalName="Location" ma:requiredMultiChoice="true">
      <xsd:complexType>
        <xsd:complexContent>
          <xsd:extension base="dms:MultiChoice">
            <xsd:sequence>
              <xsd:element name="Value" maxOccurs="unbounded" minOccurs="0" nillable="true">
                <xsd:simpleType>
                  <xsd:restriction base="dms:Choice">
                    <xsd:enumeration value="Brecksville, OH"/>
                    <xsd:enumeration value="Wickliffe, OH"/>
                    <xsd:enumeration value="Akron, OH"/>
                    <xsd:enumeration value="Avon Lake, OH"/>
                    <xsd:enumeration value="Boston, MA"/>
                    <xsd:enumeration value="Bowling Green, OH"/>
                    <xsd:enumeration value="Brussels, Belgium"/>
                    <xsd:enumeration value="Calvert City, KY"/>
                    <xsd:enumeration value="Chagrin Falls, OH"/>
                    <xsd:enumeration value="Charlotte, NC"/>
                    <xsd:enumeration value="Cheyenne, WY"/>
                    <xsd:enumeration value="Cincinnati, OH"/>
                    <xsd:enumeration value="Cliffton, NJ"/>
                    <xsd:enumeration value="Deer Park, TX"/>
                    <xsd:enumeration value="Gastonia, NC"/>
                    <xsd:enumeration value="Hazelwood, England"/>
                    <xsd:enumeration value="Kalama, WA"/>
                    <xsd:enumeration value="LeHavre, France"/>
                    <xsd:enumeration value="Louisville, KY"/>
                    <xsd:enumeration value="Moscow, Russian"/>
                    <xsd:enumeration value="Mumbai, India"/>
                    <xsd:enumeration value="Orlando, FL"/>
                    <xsd:enumeration value="Painesville, OH"/>
                    <xsd:enumeration value="Paso Robles, CA"/>
                    <xsd:enumeration value="Peach Tree, GA"/>
                    <xsd:enumeration value="Rouen, France"/>
                    <xsd:enumeration value="Spartanburg, SC"/>
                    <xsd:enumeration value="Wilmington, MA"/>
                  </xsd:restriction>
                </xsd:simpleType>
              </xsd:element>
            </xsd:sequence>
          </xsd:extension>
        </xsd:complexContent>
      </xsd:complexType>
    </xsd:element>
    <xsd:element name="Business_x0020_Location" ma:index="14" nillable="true" ma:displayName="Business Organization" ma:default="Corporate" ma:internalName="Business_x0020_Location" ma:requiredMultiChoice="true">
      <xsd:complexType>
        <xsd:complexContent>
          <xsd:extension base="dms:MultiChoice">
            <xsd:sequence>
              <xsd:element name="Value" maxOccurs="unbounded" minOccurs="0" nillable="true">
                <xsd:simpleType>
                  <xsd:restriction base="dms:Choice">
                    <xsd:enumeration value="Corporate"/>
                    <xsd:enumeration value="Lubrizol Additives"/>
                    <xsd:enumeration value="Noveon"/>
                  </xsd:restriction>
                </xsd:simpleType>
              </xsd:element>
            </xsd:sequence>
          </xsd:extension>
        </xsd:complexContent>
      </xsd:complexType>
    </xsd:element>
    <xsd:element name="Division" ma:index="15" nillable="true" ma:displayName="Division" ma:default="Health, Safety &amp; Environmental" ma:internalName="Division" ma:requiredMultiChoice="true">
      <xsd:complexType>
        <xsd:complexContent>
          <xsd:extension base="dms:MultiChoice">
            <xsd:sequence>
              <xsd:element name="Value" maxOccurs="unbounded" minOccurs="0" nillable="true">
                <xsd:simpleType>
                  <xsd:restriction base="dms:Choice">
                    <xsd:enumeration value="Administration"/>
                    <xsd:enumeration value="Asia Pacific"/>
                    <xsd:enumeration value="Engine Addtitives"/>
                    <xsd:enumeration value="Estane TPU"/>
                    <xsd:enumeration value="Finance"/>
                    <xsd:enumeration value="Finance and Planning"/>
                    <xsd:enumeration value="Food and Industrial Specialties"/>
                    <xsd:enumeration value="Global Communications"/>
                    <xsd:enumeration value="Health, Safety &amp; Environmental"/>
                    <xsd:enumeration value="Human Resources"/>
                    <xsd:enumeration value="Information Solutions"/>
                    <xsd:enumeration value="Legal"/>
                    <xsd:enumeration value="Operations"/>
                    <xsd:enumeration value="Performance Coatings"/>
                    <xsd:enumeration value="Personal Care and Pharma"/>
                    <xsd:enumeration value="Research and Development"/>
                    <xsd:enumeration value="Sales"/>
                    <xsd:enumeration value="Specialties"/>
                    <xsd:enumeration value="TempRite"/>
                    <xsd:enumeration value="Testing"/>
                    <xsd:enumeration value="Textile Coatings-Finishing"/>
                  </xsd:restriction>
                </xsd:simpleType>
              </xsd:element>
            </xsd:sequence>
          </xsd:extension>
        </xsd:complexContent>
      </xsd:complexType>
    </xsd:element>
    <xsd:element name="Document_x0020_Type" ma:index="16" nillable="true" ma:displayName="Document Type" ma:format="Dropdown" ma:internalName="Document_x0020_Type">
      <xsd:simpleType>
        <xsd:restriction base="dms:Choice">
          <xsd:enumeration value="Form"/>
          <xsd:enumeration value="Policy"/>
          <xsd:enumeration value="Template"/>
        </xsd:restriction>
      </xsd:simpleType>
    </xsd:element>
    <xsd:element name="Review_x0020_Period_x0020__x0028_mos_x0029_" ma:index="17" ma:displayName="Review Period (mos)" ma:default="12" ma:format="Dropdown" ma:internalName="Review_x0020_Period_x0020__x0028_mos_x0029_">
      <xsd:simpleType>
        <xsd:restriction base="dms:Choice">
          <xsd:enumeration value="3"/>
          <xsd:enumeration value="6"/>
          <xsd:enumeration value="12"/>
          <xsd:enumeration value="18"/>
          <xsd:enumeration value="24"/>
        </xsd:restriction>
      </xsd:simpleType>
    </xsd:element>
    <xsd:element name="Archive_x0020_Location" ma:index="18" nillable="true" ma:displayName="Archive Location" ma:internalName="Archive_x0020_Location">
      <xsd:simpleType>
        <xsd:restriction base="dms:Text">
          <xsd:maxLength value="255"/>
        </xsd:restriction>
      </xsd:simpleType>
    </xsd:element>
    <xsd:element name="Expires" ma:index="19" nillable="true" ma:displayName="Expires" ma:format="DateOnly" ma:internalName="Expir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A3067-FF20-4A59-87B5-2DEBACE77E10}">
  <ds:schemaRefs>
    <ds:schemaRef ds:uri="http://schemas.microsoft.com/sharepoint/v3/contenttype/forms"/>
  </ds:schemaRefs>
</ds:datastoreItem>
</file>

<file path=customXml/itemProps2.xml><?xml version="1.0" encoding="utf-8"?>
<ds:datastoreItem xmlns:ds="http://schemas.openxmlformats.org/officeDocument/2006/customXml" ds:itemID="{C32DB070-DA4B-4915-8083-56E580D4DD55}">
  <ds:schemaRefs>
    <ds:schemaRef ds:uri="http://purl.org/dc/terms/"/>
    <ds:schemaRef ds:uri="http://schemas.microsoft.com/office/2006/documentManagement/types"/>
    <ds:schemaRef ds:uri="e07b6119-5158-4a8f-a10f-22cc94bbfc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7FE4871-C18F-419D-963C-CD3DAC4CB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b6119-5158-4a8f-a10f-22cc94bbf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10350</TotalTime>
  <Words>3841</Words>
  <Application>Microsoft Office PowerPoint</Application>
  <PresentationFormat>On-screen Show (4:3)</PresentationFormat>
  <Paragraphs>327</Paragraphs>
  <Slides>32</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Tahoma</vt:lpstr>
      <vt:lpstr>Times New Roman</vt:lpstr>
      <vt:lpstr>Verdana</vt:lpstr>
      <vt:lpstr>Wingdings</vt:lpstr>
      <vt:lpstr>Vapor Trail</vt:lpstr>
      <vt:lpstr>HAZARD COMMUNICATION STANDARD OSHA 29 CFR 1910.1200</vt:lpstr>
      <vt:lpstr>Hazard Communication Standard</vt:lpstr>
      <vt:lpstr>Most Frequently Cited Serious Violations in General Industry 2016</vt:lpstr>
      <vt:lpstr>PowerPoint Presentation</vt:lpstr>
      <vt:lpstr>PowerPoint Presentation</vt:lpstr>
      <vt:lpstr>PowerPoint Presentation</vt:lpstr>
      <vt:lpstr>PowerPoint Presentation</vt:lpstr>
      <vt:lpstr>PowerPoint Presentation</vt:lpstr>
      <vt:lpstr>Written Program Requirements:</vt:lpstr>
      <vt:lpstr>Hazard Communication Standard</vt:lpstr>
      <vt:lpstr>PowerPoint Presentation</vt:lpstr>
      <vt:lpstr>Physical Hazards</vt:lpstr>
      <vt:lpstr>Health Hazards</vt:lpstr>
      <vt:lpstr>Routes of Exposure</vt:lpstr>
      <vt:lpstr>Example-DHMO</vt:lpstr>
      <vt:lpstr>Chemical Labeling</vt:lpstr>
      <vt:lpstr>Types of labels: </vt:lpstr>
      <vt:lpstr>What's On A Label?  </vt:lpstr>
      <vt:lpstr>Chemical Labeling</vt:lpstr>
      <vt:lpstr>Container Labeling in the Workplace</vt:lpstr>
      <vt:lpstr>Container Labeling in the Workplace </vt:lpstr>
      <vt:lpstr>Container Labeling in the Workplace </vt:lpstr>
      <vt:lpstr>One Labeling Exception</vt:lpstr>
      <vt:lpstr>Safety Data Sheets (SDS)</vt:lpstr>
      <vt:lpstr>16 Section SDS</vt:lpstr>
      <vt:lpstr>16 Section SDS</vt:lpstr>
      <vt:lpstr>Detecting Hazardous Chemicals</vt:lpstr>
      <vt:lpstr>PowerPoint Presentation</vt:lpstr>
      <vt:lpstr>Detecting Hazardous Chemicals</vt:lpstr>
      <vt:lpstr>Personal Protective Equipment</vt:lpstr>
      <vt:lpstr>Safe Work Practices</vt:lpstr>
      <vt:lpstr>Company Responsibility</vt:lpstr>
    </vt:vector>
  </TitlesOfParts>
  <Company>The Lubrizol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HazCom 2012 - Revised OSHA HazCom Standard</dc:title>
  <dc:creator>Jethrow, Karrie</dc:creator>
  <cp:lastModifiedBy>Milo, Kristy</cp:lastModifiedBy>
  <cp:revision>199</cp:revision>
  <cp:lastPrinted>2018-01-16T19:39:49Z</cp:lastPrinted>
  <dcterms:created xsi:type="dcterms:W3CDTF">2013-04-04T12:56:34Z</dcterms:created>
  <dcterms:modified xsi:type="dcterms:W3CDTF">2018-01-25T17:16:22Z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0x0101007CB27B2042D411409239CB6E19E0A23A</vt:lpwstr>
  </property>
</Properties>
</file>